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08" r:id="rId3"/>
    <p:sldId id="271" r:id="rId4"/>
    <p:sldId id="309" r:id="rId5"/>
    <p:sldId id="274" r:id="rId6"/>
    <p:sldId id="269" r:id="rId7"/>
    <p:sldId id="277" r:id="rId8"/>
    <p:sldId id="286" r:id="rId9"/>
    <p:sldId id="288" r:id="rId10"/>
    <p:sldId id="301" r:id="rId11"/>
    <p:sldId id="293" r:id="rId12"/>
    <p:sldId id="281" r:id="rId13"/>
    <p:sldId id="306" r:id="rId14"/>
    <p:sldId id="298" r:id="rId15"/>
    <p:sldId id="292" r:id="rId16"/>
    <p:sldId id="297" r:id="rId17"/>
    <p:sldId id="296" r:id="rId18"/>
    <p:sldId id="280" r:id="rId19"/>
    <p:sldId id="295" r:id="rId20"/>
    <p:sldId id="304" r:id="rId21"/>
    <p:sldId id="305" r:id="rId22"/>
    <p:sldId id="294" r:id="rId23"/>
    <p:sldId id="273" r:id="rId24"/>
    <p:sldId id="313" r:id="rId25"/>
    <p:sldId id="310" r:id="rId26"/>
    <p:sldId id="31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6D5656-21B0-4541-A928-1E79A629C65D}">
          <p14:sldIdLst>
            <p14:sldId id="256"/>
            <p14:sldId id="308"/>
            <p14:sldId id="271"/>
            <p14:sldId id="309"/>
            <p14:sldId id="274"/>
            <p14:sldId id="269"/>
            <p14:sldId id="277"/>
            <p14:sldId id="286"/>
            <p14:sldId id="288"/>
            <p14:sldId id="301"/>
            <p14:sldId id="293"/>
            <p14:sldId id="281"/>
            <p14:sldId id="306"/>
            <p14:sldId id="298"/>
            <p14:sldId id="292"/>
            <p14:sldId id="297"/>
            <p14:sldId id="296"/>
            <p14:sldId id="280"/>
            <p14:sldId id="295"/>
            <p14:sldId id="304"/>
            <p14:sldId id="305"/>
            <p14:sldId id="294"/>
            <p14:sldId id="273"/>
            <p14:sldId id="313"/>
            <p14:sldId id="310"/>
            <p14:sldId id="311"/>
          </p14:sldIdLst>
        </p14:section>
        <p14:section name="Untitled Section" id="{93979C55-64C0-4E95-A10C-DC8D10A8A54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450" autoAdjust="0"/>
  </p:normalViewPr>
  <p:slideViewPr>
    <p:cSldViewPr snapToGrid="0">
      <p:cViewPr>
        <p:scale>
          <a:sx n="100" d="100"/>
          <a:sy n="100" d="100"/>
        </p:scale>
        <p:origin x="93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E07D6-4AD3-4D2F-9FB0-33737A0BB8B5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E2A59-6E54-4D5A-8A92-94774FD3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39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Above 80 dB causes hearing damage after 2 hours of exposure - CDC</a:t>
            </a:r>
            <a:r>
              <a:rPr lang="en-US" dirty="0"/>
              <a:t> </a:t>
            </a:r>
          </a:p>
          <a:p>
            <a:r>
              <a:rPr lang="en-US" dirty="0"/>
              <a:t>34% reduction in error from increasing carriage </a:t>
            </a:r>
            <a:r>
              <a:rPr lang="en-US" dirty="0" err="1"/>
              <a:t>sitffness</a:t>
            </a:r>
            <a:r>
              <a:rPr lang="en-US" dirty="0"/>
              <a:t> (assume zero assembly error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, Stiffness of fixture req: 2 N/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91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Balance between clamping forces (guards against separation) and stresses on spheres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25.4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m/0.001” in x and y under 20 N load =&gt; stiffness = 0.77 N/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stiffness = 0.12 N/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under 44.5 N load =&gt; stiffness = 1.76 N/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</a:t>
            </a:r>
          </a:p>
          <a:p>
            <a:pPr lvl="2"/>
            <a:r>
              <a:rPr lang="en-US" sz="1050" dirty="0"/>
              <a:t>The measured stiffness values were a little under the calculated values</a:t>
            </a:r>
          </a:p>
          <a:p>
            <a:pPr lvl="2"/>
            <a:r>
              <a:rPr lang="en-US" sz="1050" dirty="0"/>
              <a:t>Required </a:t>
            </a:r>
            <a:r>
              <a:rPr lang="en-US" dirty="0"/>
              <a:t>stiffness = 0.6 N/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(25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deflection under 15 N load)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2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3.125 mm endmill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Assumed everything aluminum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Measured with accelerometer and integrated to get deflection – matched measured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picked</a:t>
                </a:r>
                <a:r>
                  <a:rPr lang="en-US" baseline="0" dirty="0"/>
                  <a:t> to be similar to bolted joints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 dirty="0">
                    <a:latin typeface="Cambria Math" panose="02040503050406030204" pitchFamily="18" charset="0"/>
                  </a:rPr>
                  <a:t>𝐾_(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𝜃_(𝑧 ) </a:t>
                </a:r>
                <a:r>
                  <a:rPr lang="en-US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dirty="0"/>
                  <a:t> picked</a:t>
                </a:r>
                <a:r>
                  <a:rPr lang="en-US" baseline="0" dirty="0"/>
                  <a:t> to be similar to bolted joints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3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Deflection under 15 N load in x and y: </a:t>
            </a:r>
            <a:r>
              <a:rPr lang="el-GR" dirty="0">
                <a:ea typeface="DengXian" panose="02010600030101010101" pitchFamily="2" charset="-122"/>
              </a:rPr>
              <a:t>Δ</a:t>
            </a:r>
            <a:r>
              <a:rPr lang="en-US" dirty="0">
                <a:ea typeface="DengXian" panose="02010600030101010101" pitchFamily="2" charset="-122"/>
              </a:rPr>
              <a:t>x</a:t>
            </a:r>
            <a:r>
              <a:rPr lang="en-US" dirty="0"/>
              <a:t> = 0.005” (127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>
                <a:ea typeface="DengXian" panose="02010600030101010101" pitchFamily="2" charset="-122"/>
              </a:rPr>
              <a:t>m</a:t>
            </a:r>
            <a:r>
              <a:rPr lang="en-US" dirty="0"/>
              <a:t>), </a:t>
            </a:r>
            <a:r>
              <a:rPr lang="el-GR" dirty="0">
                <a:ea typeface="DengXian" panose="02010600030101010101" pitchFamily="2" charset="-122"/>
              </a:rPr>
              <a:t>Δ</a:t>
            </a:r>
            <a:r>
              <a:rPr lang="en-US" dirty="0">
                <a:ea typeface="DengXian" panose="02010600030101010101" pitchFamily="2" charset="-122"/>
              </a:rPr>
              <a:t>y</a:t>
            </a:r>
            <a:r>
              <a:rPr lang="en-US" dirty="0"/>
              <a:t> = 0.004” (102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>
                <a:ea typeface="DengXian" panose="02010600030101010101" pitchFamily="2" charset="-122"/>
              </a:rPr>
              <a:t>m</a:t>
            </a:r>
            <a:r>
              <a:rPr lang="en-US" dirty="0"/>
              <a:t>), 44.5 N load in </a:t>
            </a:r>
            <a:r>
              <a:rPr lang="el-GR" dirty="0">
                <a:ea typeface="DengXian" panose="02010600030101010101" pitchFamily="2" charset="-122"/>
              </a:rPr>
              <a:t>Δ</a:t>
            </a:r>
            <a:r>
              <a:rPr lang="en-US" dirty="0">
                <a:ea typeface="DengXian" panose="02010600030101010101" pitchFamily="2" charset="-122"/>
              </a:rPr>
              <a:t>z</a:t>
            </a:r>
            <a:r>
              <a:rPr lang="en-US" dirty="0"/>
              <a:t> = 0.004” (102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>
                <a:ea typeface="DengXian" panose="02010600030101010101" pitchFamily="2" charset="-122"/>
              </a:rPr>
              <a:t>m</a:t>
            </a:r>
            <a:r>
              <a:rPr lang="en-US" dirty="0"/>
              <a:t>),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3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28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delta_theta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(2*pi*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P_req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)/(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k_axial_req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lead_sb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T =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P_req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lead_sb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)/(2*pi)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k_bearing_req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k_bearing_req^2/(2*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k_bearing_req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E2A59-6E54-4D5A-8A92-94774FD3AD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63B7-7382-48BC-BA4C-DF2F41A48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2ED58-4186-40B1-B4B5-6416E3F91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8812D-12B4-4844-A43C-5BCCA834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23B31-FB57-41FF-B19E-4D0F9424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4C9EE-42BC-4FB3-A1BD-51CF270C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5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5903A-C4FA-42E0-938A-A0ED52C4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D2D7B-2FDB-46C1-BAC9-1A96FFAD6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2BF63-8391-4974-98FC-58859935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6105F-3DB9-49E8-A476-3CCFE2DD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AF07A-BADE-42B0-840A-C851F848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0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357CC-EFE9-4574-9A89-35D625389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25718-8000-40C7-BB03-9A58427B3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D42F2-5E90-47C0-B7E6-DE467BAC5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6915B-0D6C-477F-8DAF-971654A1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3A2BA-8897-4EB7-A117-FE867006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4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CDC9-91BB-4C43-AD7E-7FCC2B69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E1C2-2910-404B-9BA3-4EF58645D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59A4F-7A50-4399-84FB-322BC93E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91688-327E-47D1-8E1B-8DEE5343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24136-7702-4A8B-8380-DE50FB00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08A6-6670-43F1-91B2-72657F410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806C7-CAE8-4D4A-B871-519B455CC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F5644-16F6-46E1-967D-7B524946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0A678-A526-4AFB-9E4B-AD2F5261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5E0E1-30BA-4DF9-A6D2-D5F28284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8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F717-E54D-40EE-9B8C-B5D9FEA2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8980-CD61-4CF1-9CD0-06F75F5A6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15AC3-6A66-459C-B391-41B1AE82C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32DEE-CFBE-4FF3-ADE9-8D178C64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A15A1-6F67-4C0A-BD4D-33502D0A9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C0A3D-623C-45C3-B89C-B6CC9870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0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7E40-2EDC-45DC-AB0D-5DDF9DE6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5574D-4269-4121-BD98-F373507DA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6F85A-29D5-44E7-9C79-F7E05EB29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937E6-5A32-4289-8818-F4A1DD722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BD562-36D7-4A74-A181-B50F050AA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3D6CA-8BDC-4FCD-B964-90357B86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99BEE-36C2-4A22-BADC-45010643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0A127-34E2-499A-9FC5-5291335A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49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25CD-4FD8-4A9B-8CD2-40E78FB1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805A2-9429-4B36-A111-4FAE6769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BF28C-0B6C-4896-A9BB-4912DD6C6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22592-D642-430E-A32F-BF239AD1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0CC04-8841-43EE-BACC-6AE43B55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3B7FB-E613-417E-8BC9-F377490A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7D2D6-BAB7-4378-8306-F105131C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9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48DD-4248-4C38-B4D4-5BB8A6FD8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A10A8-2E94-4F6C-A191-E1AF6B9CC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8E9D9-5029-43E0-BC27-9BD4D5382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191FF-5E83-47AB-A3D9-9520318A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7443B-AC37-42D3-8755-B4289268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27D6A-3FC4-4CE9-8F6F-4D2194D5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147D-6BD1-4F67-A5DE-64171929A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C30DBC-B88E-48C9-AA14-FD3AA5131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FFD7A-EE86-4BAD-AD31-B2EEE92BE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EF785-9F12-43CD-9A6B-3F3B6E66D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CFD03-5A48-47C7-BB17-972167CA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EE9A9-1725-4094-A807-676F955D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25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86648-8ADC-4EAF-930B-FA3C6CB4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CD9DB-A521-47BD-A7AA-5A938697A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76BE0-3CFC-4BEA-B3D9-4ED6792F8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EBA4A-59B0-44DC-A2EC-DD773DC2ED71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50EAD-36D9-438A-B6B8-585C73AC25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58376-6C74-4C12-92F7-C3FA6837F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F69C1-4617-478C-A350-624D43C2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7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nceh/hearing_loss/what_noises_cause_hearing_loss.html" TargetMode="External"/><Relationship Id="rId2" Type="http://schemas.openxmlformats.org/officeDocument/2006/relationships/hyperlink" Target="https://www.shopbottools.com/products/prs-compare-spec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google.com/spreadsheets/d/1BN8muMtZ_jIjpOrLMos3o2KH6msa1svIYpfPhiIrkeU/edit#gid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s://us.misumi-ec.com/vona2/detail/221000531116/?CategorySpec=00000044017%3a%3amig00000001446932%0900000043985%3a%3amig00000001455783&amp;curSearch=%7b%22field%22%3a%22%40search%22%2c%22seriesCode%22%3a%22221000531116%22%2c%22innerCode%22%3a%22%22%2c%22sort%22%3a1%2c%22specSortFlag%22%3a0%2c%22allSpecFlag%22%3a0%2c%22page%22%3a1%2c%22pageSize%22%3a%2260%22%2c%2200000044035%22%3a%22a%22%2c%2200000044031%22%3a%22b%22%2c%2200000044000%22%3a%22a%22%2c%2200000044021%22%3a%22mig00000001454974%22%2c%2200000043967%22%3a%22mig00000001505664%22%2c%2200000044007%22%3a%22a%22%2c%22jp000222408%22%3a%22mig00000000009421%22%2c%22jp000222409%22%3a%22mig00000000009420%22%2c%2200000044017%22%3a%22mig00000001446932%22%2c%2200000043985%22%3a%22mig00000001455783%22%2c%22fixedInfo%22%3a%22innerCode%3aMDM00003873958%7c19%22%7d&amp;Tab=codeList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4.png"/><Relationship Id="rId4" Type="http://schemas.openxmlformats.org/officeDocument/2006/relationships/image" Target="../media/image9.jp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isumi%20be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29AB-AA97-451A-93CC-5F43E0A80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2.72 Term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27B9A-AB35-4F0B-A2E6-4052D89773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Emily Kamienski</a:t>
            </a:r>
          </a:p>
          <a:p>
            <a:r>
              <a:rPr lang="en-US" dirty="0"/>
              <a:t>May 17, 2021</a:t>
            </a:r>
          </a:p>
          <a:p>
            <a:endParaRPr lang="en-US" dirty="0"/>
          </a:p>
          <a:p>
            <a:r>
              <a:rPr lang="en-US" dirty="0"/>
              <a:t>Project Team Members: Tom Dillon, Sam Gollob, Eric Jorgensen &amp; Cormac O’Neill</a:t>
            </a:r>
          </a:p>
        </p:txBody>
      </p:sp>
    </p:spTree>
    <p:extLst>
      <p:ext uri="{BB962C8B-B14F-4D97-AF65-F5344CB8AC3E}">
        <p14:creationId xmlns:p14="http://schemas.microsoft.com/office/powerpoint/2010/main" val="1854502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90A4-9962-45EF-A393-287203A2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39DDF-32BC-43FE-AB51-A610746ED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5080" cy="4351338"/>
          </a:xfrm>
        </p:spPr>
        <p:txBody>
          <a:bodyPr/>
          <a:lstStyle/>
          <a:p>
            <a:r>
              <a:rPr lang="en-US" dirty="0"/>
              <a:t>Original error target 100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likely requires more extensive design changes</a:t>
            </a:r>
          </a:p>
          <a:p>
            <a:pPr lvl="1"/>
            <a:r>
              <a:rPr lang="en-US" dirty="0"/>
              <a:t>3.125 mm tool alone has 110 micrometer/ 0.004” deflection under 15 N cutting force load in y</a:t>
            </a:r>
          </a:p>
          <a:p>
            <a:pPr lvl="2"/>
            <a:r>
              <a:rPr lang="en-US" dirty="0"/>
              <a:t>Cutting loads were assumed to be too high for this sized tool</a:t>
            </a:r>
          </a:p>
          <a:p>
            <a:r>
              <a:rPr lang="en-US" dirty="0"/>
              <a:t>Made reasonable performance improvements in time available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641BB-0F93-41BA-9B89-C97846B4E7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6" t="-3460" r="18076" b="6819"/>
          <a:stretch/>
        </p:blipFill>
        <p:spPr>
          <a:xfrm rot="5400000">
            <a:off x="7163116" y="1603797"/>
            <a:ext cx="5178347" cy="467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30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886BAE-271D-44C0-B4A8-244297252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DC3C01-AE52-481F-A881-859741F2B2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8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8E7B7-C8FC-4193-BDDC-13551031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824" y="0"/>
            <a:ext cx="2530567" cy="25305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F72825-92B6-4DE0-885D-CB85A955FBA2}"/>
              </a:ext>
            </a:extLst>
          </p:cNvPr>
          <p:cNvGrpSpPr/>
          <p:nvPr/>
        </p:nvGrpSpPr>
        <p:grpSpPr>
          <a:xfrm>
            <a:off x="11001190" y="81202"/>
            <a:ext cx="726638" cy="599835"/>
            <a:chOff x="7715791" y="1025557"/>
            <a:chExt cx="1003844" cy="9338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3E2DDFF-2E6F-45A0-8C59-A9BAF20906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8306" y="1526930"/>
              <a:ext cx="0" cy="432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7C53EA5-2740-4E93-A8C6-B9F06BD55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228" y="1840288"/>
              <a:ext cx="293237" cy="11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0234C18-B3C3-4556-9662-07EC997E97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13870" y="1680401"/>
              <a:ext cx="224438" cy="279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E8705D-1A0F-497F-9076-476AC28E3DB1}"/>
                </a:ext>
              </a:extLst>
            </p:cNvPr>
            <p:cNvSpPr txBox="1"/>
            <p:nvPr/>
          </p:nvSpPr>
          <p:spPr>
            <a:xfrm>
              <a:off x="8107677" y="1025557"/>
              <a:ext cx="2612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3CC1AA-3C65-47BE-AF6E-F1668A9EB096}"/>
                </a:ext>
              </a:extLst>
            </p:cNvPr>
            <p:cNvSpPr txBox="1"/>
            <p:nvPr/>
          </p:nvSpPr>
          <p:spPr>
            <a:xfrm>
              <a:off x="7715791" y="1276245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CCAE8F-0B2F-4504-B9CA-C8AFD7D0A047}"/>
                </a:ext>
              </a:extLst>
            </p:cNvPr>
            <p:cNvSpPr txBox="1"/>
            <p:nvPr/>
          </p:nvSpPr>
          <p:spPr>
            <a:xfrm>
              <a:off x="8458379" y="1590099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BB4EF8-D3AF-4949-A256-82DD886C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18D9C-A392-4B37-8559-FF4BE88B04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66725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Kinematic Coupling</a:t>
                </a:r>
              </a:p>
              <a:p>
                <a:pPr lvl="1"/>
                <a:r>
                  <a:rPr lang="en-US" dirty="0"/>
                  <a:t>Repeatability: x = 0.001” (101.6 </a:t>
                </a:r>
                <a:r>
                  <a:rPr lang="el-GR" dirty="0">
                    <a:ea typeface="DengXian" panose="02010600030101010101" pitchFamily="2" charset="-122"/>
                  </a:rPr>
                  <a:t>μ</a:t>
                </a:r>
                <a:r>
                  <a:rPr lang="en-US" dirty="0"/>
                  <a:t>m), y = 0.001” (101.6 </a:t>
                </a:r>
                <a:r>
                  <a:rPr lang="el-GR" dirty="0">
                    <a:ea typeface="DengXian" panose="02010600030101010101" pitchFamily="2" charset="-122"/>
                  </a:rPr>
                  <a:t>μ</a:t>
                </a:r>
                <a:r>
                  <a:rPr lang="en-US" dirty="0"/>
                  <a:t>m)</a:t>
                </a:r>
              </a:p>
              <a:p>
                <a:pPr lvl="1"/>
                <a:r>
                  <a:rPr lang="en-US" dirty="0"/>
                  <a:t>Stiffness (P= 120 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=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1.2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=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1.5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= 4.4x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Nm/rad</a:t>
                </a:r>
              </a:p>
              <a:p>
                <a:pPr marL="0" indent="0">
                  <a:buNone/>
                </a:pPr>
                <a:r>
                  <a:rPr lang="en-US" dirty="0"/>
                  <a:t>Alignment device</a:t>
                </a:r>
              </a:p>
              <a:p>
                <a:pPr lvl="1"/>
                <a:r>
                  <a:rPr lang="en-US" dirty="0"/>
                  <a:t>Z and Y rail: With fixes: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= 0.0713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 </a:t>
                </a:r>
                <a:r>
                  <a:rPr lang="en-US" dirty="0">
                    <a:ea typeface="DengXian" panose="02010600030101010101" pitchFamily="2" charset="-122"/>
                  </a:rPr>
                  <a:t>angular misalignment, Before worst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= 0.21</a:t>
                </a:r>
                <a:r>
                  <a:rPr lang="en-US" dirty="0">
                    <a:ea typeface="DengXian" panose="02010600030101010101" pitchFamily="2" charset="-122"/>
                  </a:rPr>
                  <a:t>° =&gt; 34% reduction</a:t>
                </a:r>
              </a:p>
              <a:p>
                <a:pPr lvl="1"/>
                <a:r>
                  <a:rPr lang="en-US" dirty="0"/>
                  <a:t>Z to X rail: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0.2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°,</a:t>
                </a:r>
                <a:r>
                  <a:rPr lang="en-US" dirty="0">
                    <a:ea typeface="DengXian" panose="02010600030101010101" pitchFamily="2" charset="-122"/>
                  </a:rPr>
                  <a:t> Before worst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= 0.5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 </a:t>
                </a:r>
                <a:r>
                  <a:rPr lang="en-US" dirty="0">
                    <a:ea typeface="DengXian" panose="02010600030101010101" pitchFamily="2" charset="-122"/>
                  </a:rPr>
                  <a:t>=&gt; over 50% reduction</a:t>
                </a:r>
                <a:endParaRPr lang="en-US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pPr lvl="1"/>
                <a:r>
                  <a:rPr lang="en-US" dirty="0"/>
                  <a:t>X rail CNC head: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0.2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°,</a:t>
                </a:r>
                <a:r>
                  <a:rPr lang="en-US" dirty="0">
                    <a:ea typeface="DengXian" panose="02010600030101010101" pitchFamily="2" charset="-122"/>
                  </a:rPr>
                  <a:t> Before worst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= 0.5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Dynamics</a:t>
                </a:r>
              </a:p>
              <a:p>
                <a:pPr lvl="1"/>
                <a:r>
                  <a:rPr lang="en-US" dirty="0"/>
                  <a:t>Decreased noise by 10 dB</a:t>
                </a:r>
              </a:p>
              <a:p>
                <a:pPr lvl="1"/>
                <a:r>
                  <a:rPr lang="en-US" dirty="0"/>
                  <a:t>Decreased measured vibration amplitude at CNC head by 0.001” (25.4 </a:t>
                </a:r>
                <a:r>
                  <a:rPr lang="el-GR" dirty="0">
                    <a:ea typeface="DengXian" panose="02010600030101010101" pitchFamily="2" charset="-122"/>
                  </a:rPr>
                  <a:t>μ</a:t>
                </a:r>
                <a:r>
                  <a:rPr lang="en-US" dirty="0"/>
                  <a:t>m)</a:t>
                </a:r>
              </a:p>
              <a:p>
                <a:pPr marL="0" indent="0">
                  <a:buNone/>
                </a:pPr>
                <a:r>
                  <a:rPr lang="en-US" dirty="0"/>
                  <a:t>Carriage/ bearing preloading</a:t>
                </a:r>
              </a:p>
              <a:p>
                <a:pPr lvl="1"/>
                <a:r>
                  <a:rPr lang="en-US" dirty="0"/>
                  <a:t>Carriage stiffness increased from 672 to 1400 Nm/rad</a:t>
                </a:r>
              </a:p>
              <a:p>
                <a:pPr lvl="1"/>
                <a:r>
                  <a:rPr lang="en-US" dirty="0"/>
                  <a:t>Deflection at collet decreased by 0.03”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-15 N load. New </a:t>
                </a:r>
                <a:r>
                  <a:rPr lang="el-GR" dirty="0">
                    <a:latin typeface="+mn-lt"/>
                    <a:ea typeface="DengXian" panose="02010600030101010101" pitchFamily="2" charset="-122"/>
                  </a:rPr>
                  <a:t>Δ</a:t>
                </a:r>
                <a:r>
                  <a:rPr lang="en-US" dirty="0">
                    <a:latin typeface="+mn-lt"/>
                    <a:ea typeface="DengXian" panose="02010600030101010101" pitchFamily="2" charset="-122"/>
                  </a:rPr>
                  <a:t>y = 0.021”,</a:t>
                </a:r>
                <a:r>
                  <a:rPr lang="en-US" dirty="0"/>
                  <a:t> Original </a:t>
                </a:r>
                <a:r>
                  <a:rPr lang="el-GR" dirty="0">
                    <a:latin typeface="+mn-lt"/>
                    <a:ea typeface="DengXian" panose="02010600030101010101" pitchFamily="2" charset="-122"/>
                  </a:rPr>
                  <a:t>Δ</a:t>
                </a:r>
                <a:r>
                  <a:rPr lang="en-US" dirty="0">
                    <a:latin typeface="+mn-lt"/>
                    <a:ea typeface="DengXian" panose="02010600030101010101" pitchFamily="2" charset="-122"/>
                  </a:rPr>
                  <a:t>y = 0.050”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18D9C-A392-4B37-8559-FF4BE88B04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667250"/>
              </a:xfrm>
              <a:blipFill>
                <a:blip r:embed="rId4"/>
                <a:stretch>
                  <a:fillRect l="-859" t="-3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83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A3BB-A837-4956-A8D8-438ABD4E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 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6F938-652C-4914-A301-4DD6453A4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Total Error in y: &lt;100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 </a:t>
            </a:r>
          </a:p>
          <a:p>
            <a:pPr lvl="2"/>
            <a:r>
              <a:rPr lang="en-US" dirty="0"/>
              <a:t>About 0.004" error in part features is good for a </a:t>
            </a:r>
            <a:r>
              <a:rPr lang="en-US" dirty="0" err="1"/>
              <a:t>hobbiest</a:t>
            </a:r>
            <a:r>
              <a:rPr lang="en-US" dirty="0"/>
              <a:t> machine, below 0.005” better than most desktop CNC </a:t>
            </a:r>
          </a:p>
          <a:p>
            <a:pPr lvl="1"/>
            <a:r>
              <a:rPr lang="en-US" dirty="0"/>
              <a:t>Repeatability in KC positioning in x and y: &lt; 25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</a:t>
            </a:r>
          </a:p>
          <a:p>
            <a:pPr lvl="2"/>
            <a:r>
              <a:rPr lang="en-US" dirty="0">
                <a:hlinkClick r:id="rId2"/>
              </a:rPr>
              <a:t>https://www.shopbottools.com/products/prs-compare-specs</a:t>
            </a:r>
            <a:endParaRPr lang="en-US" dirty="0"/>
          </a:p>
          <a:p>
            <a:pPr lvl="2"/>
            <a:r>
              <a:rPr lang="en-US" dirty="0" err="1"/>
              <a:t>Shopbot</a:t>
            </a:r>
            <a:r>
              <a:rPr lang="en-US" dirty="0"/>
              <a:t> does 50.8 </a:t>
            </a:r>
            <a:r>
              <a:rPr lang="el-GR" dirty="0">
                <a:ea typeface="DengXian" panose="02010600030101010101" pitchFamily="2" charset="-122"/>
              </a:rPr>
              <a:t>μ</a:t>
            </a:r>
            <a:r>
              <a:rPr lang="en-US" dirty="0"/>
              <a:t>m</a:t>
            </a:r>
          </a:p>
          <a:p>
            <a:pPr lvl="2"/>
            <a:r>
              <a:rPr lang="en-US" dirty="0"/>
              <a:t>Potential customers want to realign within 25% of minimum feature tolerance needed</a:t>
            </a:r>
          </a:p>
          <a:p>
            <a:pPr lvl="1"/>
            <a:r>
              <a:rPr lang="en-US" dirty="0"/>
              <a:t>Deflection in KC x, y, z: &lt;25</a:t>
            </a:r>
            <a:r>
              <a:rPr lang="el-GR" dirty="0">
                <a:ea typeface="DengXian" panose="02010600030101010101" pitchFamily="2" charset="-122"/>
              </a:rPr>
              <a:t> μ</a:t>
            </a:r>
            <a:r>
              <a:rPr lang="en-US" dirty="0"/>
              <a:t>m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Accuracy in alignment of axes: &lt; 0.5</a:t>
            </a: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°</a:t>
            </a:r>
          </a:p>
          <a:p>
            <a:pPr lvl="2"/>
            <a:r>
              <a:rPr lang="en-US" dirty="0">
                <a:ea typeface="DengXian" panose="02010600030101010101" pitchFamily="2" charset="-122"/>
              </a:rPr>
              <a:t>To get improvement over current error</a:t>
            </a:r>
            <a:endParaRPr lang="en-US" dirty="0"/>
          </a:p>
          <a:p>
            <a:pPr lvl="1"/>
            <a:r>
              <a:rPr lang="en-US" dirty="0"/>
              <a:t>Noise level 30 cm away: &lt; 75 dB</a:t>
            </a:r>
          </a:p>
          <a:p>
            <a:pPr lvl="2"/>
            <a:r>
              <a:rPr lang="en-US" dirty="0"/>
              <a:t>Above 80 dB causes hearing damage after 2 hours of exposure - </a:t>
            </a:r>
            <a:r>
              <a:rPr lang="en-US" dirty="0">
                <a:hlinkClick r:id="rId3"/>
              </a:rPr>
              <a:t>CDC</a:t>
            </a:r>
            <a:endParaRPr lang="en-US" dirty="0"/>
          </a:p>
          <a:p>
            <a:pPr lvl="1"/>
            <a:r>
              <a:rPr lang="en-US" dirty="0"/>
              <a:t>Vibration deflection: &lt; 25</a:t>
            </a:r>
            <a:r>
              <a:rPr lang="el-GR" dirty="0">
                <a:ea typeface="DengXian" panose="02010600030101010101" pitchFamily="2" charset="-122"/>
              </a:rPr>
              <a:t> μ</a:t>
            </a:r>
            <a:r>
              <a:rPr lang="en-US" dirty="0"/>
              <a:t>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3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660A-A5F1-48A2-88B5-6B546ECD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Force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F7A21-CA58-4F78-9BF5-CE0D7628C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668" y="1825625"/>
            <a:ext cx="3625132" cy="4351338"/>
          </a:xfrm>
        </p:spPr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Mpa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58F44-66A6-4377-838D-C4B348A7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6" y="2323390"/>
            <a:ext cx="6038850" cy="3642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0A6B2-1604-4094-BADD-07A2F9C2AE27}"/>
              </a:ext>
            </a:extLst>
          </p:cNvPr>
          <p:cNvSpPr txBox="1"/>
          <p:nvPr/>
        </p:nvSpPr>
        <p:spPr>
          <a:xfrm>
            <a:off x="5573486" y="5082469"/>
            <a:ext cx="8882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10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5E13C-6B28-496C-94D7-DE05FEDFE25C}"/>
              </a:ext>
            </a:extLst>
          </p:cNvPr>
          <p:cNvSpPr txBox="1"/>
          <p:nvPr/>
        </p:nvSpPr>
        <p:spPr>
          <a:xfrm>
            <a:off x="3756045" y="4734126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2*pi</a:t>
            </a:r>
          </a:p>
        </p:txBody>
      </p:sp>
    </p:spTree>
    <p:extLst>
      <p:ext uri="{BB962C8B-B14F-4D97-AF65-F5344CB8AC3E}">
        <p14:creationId xmlns:p14="http://schemas.microsoft.com/office/powerpoint/2010/main" val="1349044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7AC0-AFB5-494F-8077-AF5CBFAE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2C943-53E0-470D-9BE5-E3F201BC4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3.125 mm tool top has 110 micrometer/ 0.004” deflection along under 15 N cutting force load in y</a:t>
            </a:r>
          </a:p>
        </p:txBody>
      </p:sp>
    </p:spTree>
    <p:extLst>
      <p:ext uri="{BB962C8B-B14F-4D97-AF65-F5344CB8AC3E}">
        <p14:creationId xmlns:p14="http://schemas.microsoft.com/office/powerpoint/2010/main" val="3526393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42AB-530A-4875-A789-92571E28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 Errors and deflections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AC410-8C70-4FF2-8953-DCEE3658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https://docs.google.com/spreadsheets/d/1BN8muMtZ_jIjpOrLMos3o2KH6msa1svIYpfPhiIrkeU/edit#gid=0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70">
                <a:extLst>
                  <a:ext uri="{FF2B5EF4-FFF2-40B4-BE49-F238E27FC236}">
                    <a16:creationId xmlns:a16="http://schemas.microsoft.com/office/drawing/2014/main" id="{6376ACE3-8852-4C69-A5E3-140114FED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1559255"/>
                  </p:ext>
                </p:extLst>
              </p:nvPr>
            </p:nvGraphicFramePr>
            <p:xfrm>
              <a:off x="1253813" y="3879888"/>
              <a:ext cx="6816538" cy="26129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206">
                      <a:extLst>
                        <a:ext uri="{9D8B030D-6E8A-4147-A177-3AD203B41FA5}">
                          <a16:colId xmlns:a16="http://schemas.microsoft.com/office/drawing/2014/main" val="3307904982"/>
                        </a:ext>
                      </a:extLst>
                    </a:gridCol>
                    <a:gridCol w="1135505">
                      <a:extLst>
                        <a:ext uri="{9D8B030D-6E8A-4147-A177-3AD203B41FA5}">
                          <a16:colId xmlns:a16="http://schemas.microsoft.com/office/drawing/2014/main" val="2514271812"/>
                        </a:ext>
                      </a:extLst>
                    </a:gridCol>
                    <a:gridCol w="1234644">
                      <a:extLst>
                        <a:ext uri="{9D8B030D-6E8A-4147-A177-3AD203B41FA5}">
                          <a16:colId xmlns:a16="http://schemas.microsoft.com/office/drawing/2014/main" val="2505208097"/>
                        </a:ext>
                      </a:extLst>
                    </a:gridCol>
                    <a:gridCol w="1037771">
                      <a:extLst>
                        <a:ext uri="{9D8B030D-6E8A-4147-A177-3AD203B41FA5}">
                          <a16:colId xmlns:a16="http://schemas.microsoft.com/office/drawing/2014/main" val="228705882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423838468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3740610425"/>
                        </a:ext>
                      </a:extLst>
                    </a:gridCol>
                  </a:tblGrid>
                  <a:tr h="149399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Assembly Error (0.5 deg)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Thermal expansion -Axial elongation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Beam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Bolted joints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deflection [m]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1990257"/>
                      </a:ext>
                    </a:extLst>
                  </a:tr>
                  <a:tr h="2883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-6.54E-04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6.68E-06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2.39E-07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2.44E-04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773274990"/>
                      </a:ext>
                    </a:extLst>
                  </a:tr>
                  <a:tr h="3054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1.27E-04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1.10E-04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7.58E-04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944423736"/>
                      </a:ext>
                    </a:extLst>
                  </a:tr>
                  <a:tr h="2883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-7.70E-05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-3.33E-07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-6.10E-07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-9.95E-05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28426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70">
                <a:extLst>
                  <a:ext uri="{FF2B5EF4-FFF2-40B4-BE49-F238E27FC236}">
                    <a16:creationId xmlns:a16="http://schemas.microsoft.com/office/drawing/2014/main" id="{6376ACE3-8852-4C69-A5E3-140114FED5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1559255"/>
                  </p:ext>
                </p:extLst>
              </p:nvPr>
            </p:nvGraphicFramePr>
            <p:xfrm>
              <a:off x="1253813" y="3879888"/>
              <a:ext cx="6816538" cy="26129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206">
                      <a:extLst>
                        <a:ext uri="{9D8B030D-6E8A-4147-A177-3AD203B41FA5}">
                          <a16:colId xmlns:a16="http://schemas.microsoft.com/office/drawing/2014/main" val="3307904982"/>
                        </a:ext>
                      </a:extLst>
                    </a:gridCol>
                    <a:gridCol w="1135505">
                      <a:extLst>
                        <a:ext uri="{9D8B030D-6E8A-4147-A177-3AD203B41FA5}">
                          <a16:colId xmlns:a16="http://schemas.microsoft.com/office/drawing/2014/main" val="2514271812"/>
                        </a:ext>
                      </a:extLst>
                    </a:gridCol>
                    <a:gridCol w="1234644">
                      <a:extLst>
                        <a:ext uri="{9D8B030D-6E8A-4147-A177-3AD203B41FA5}">
                          <a16:colId xmlns:a16="http://schemas.microsoft.com/office/drawing/2014/main" val="2505208097"/>
                        </a:ext>
                      </a:extLst>
                    </a:gridCol>
                    <a:gridCol w="1037771">
                      <a:extLst>
                        <a:ext uri="{9D8B030D-6E8A-4147-A177-3AD203B41FA5}">
                          <a16:colId xmlns:a16="http://schemas.microsoft.com/office/drawing/2014/main" val="228705882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423838468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3740610425"/>
                        </a:ext>
                      </a:extLst>
                    </a:gridCol>
                  </a:tblGrid>
                  <a:tr h="149399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Assembly Error (0.5 deg)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Thermal expansion -Axial elongation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Beam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Bolted joints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deflection [m]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19902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5" t="-418333" r="-501070" b="-23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-6.54E-04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6.68E-06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2.39E-07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2.44E-04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773274990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5" t="-485938" r="-501070" b="-123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1.27E-04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1.10E-04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7.58E-04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9444237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5" t="-625000" r="-501070" b="-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-7.70E-05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-3.33E-07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-6.10E-07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-9.95E-05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28426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27D6264-172D-411F-B23C-7E60AF226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640401"/>
                  </p:ext>
                </p:extLst>
              </p:nvPr>
            </p:nvGraphicFramePr>
            <p:xfrm>
              <a:off x="8485964" y="3879888"/>
              <a:ext cx="3432361" cy="2623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8475">
                      <a:extLst>
                        <a:ext uri="{9D8B030D-6E8A-4147-A177-3AD203B41FA5}">
                          <a16:colId xmlns:a16="http://schemas.microsoft.com/office/drawing/2014/main" val="1438073179"/>
                        </a:ext>
                      </a:extLst>
                    </a:gridCol>
                    <a:gridCol w="1128475">
                      <a:extLst>
                        <a:ext uri="{9D8B030D-6E8A-4147-A177-3AD203B41FA5}">
                          <a16:colId xmlns:a16="http://schemas.microsoft.com/office/drawing/2014/main" val="1660825916"/>
                        </a:ext>
                      </a:extLst>
                    </a:gridCol>
                    <a:gridCol w="1175411">
                      <a:extLst>
                        <a:ext uri="{9D8B030D-6E8A-4147-A177-3AD203B41FA5}">
                          <a16:colId xmlns:a16="http://schemas.microsoft.com/office/drawing/2014/main" val="1881053483"/>
                        </a:ext>
                      </a:extLst>
                    </a:gridCol>
                  </a:tblGrid>
                  <a:tr h="15043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Bolted joints stiffness [Nm/rad]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stiffness [Nm/rad]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42385"/>
                      </a:ext>
                    </a:extLst>
                  </a:tr>
                  <a:tr h="3167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~635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237969763"/>
                      </a:ext>
                    </a:extLst>
                  </a:tr>
                  <a:tr h="3355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~710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215465037"/>
                      </a:ext>
                    </a:extLst>
                  </a:tr>
                  <a:tr h="3167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~672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41283764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27D6264-172D-411F-B23C-7E60AF2261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8640401"/>
                  </p:ext>
                </p:extLst>
              </p:nvPr>
            </p:nvGraphicFramePr>
            <p:xfrm>
              <a:off x="8485964" y="3879888"/>
              <a:ext cx="3432361" cy="2623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8475">
                      <a:extLst>
                        <a:ext uri="{9D8B030D-6E8A-4147-A177-3AD203B41FA5}">
                          <a16:colId xmlns:a16="http://schemas.microsoft.com/office/drawing/2014/main" val="1438073179"/>
                        </a:ext>
                      </a:extLst>
                    </a:gridCol>
                    <a:gridCol w="1128475">
                      <a:extLst>
                        <a:ext uri="{9D8B030D-6E8A-4147-A177-3AD203B41FA5}">
                          <a16:colId xmlns:a16="http://schemas.microsoft.com/office/drawing/2014/main" val="1660825916"/>
                        </a:ext>
                      </a:extLst>
                    </a:gridCol>
                    <a:gridCol w="1175411">
                      <a:extLst>
                        <a:ext uri="{9D8B030D-6E8A-4147-A177-3AD203B41FA5}">
                          <a16:colId xmlns:a16="http://schemas.microsoft.com/office/drawing/2014/main" val="1881053483"/>
                        </a:ext>
                      </a:extLst>
                    </a:gridCol>
                  </a:tblGrid>
                  <a:tr h="15043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Bolted joints stiffness [Nm/rad]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stiffness [Nm/rad]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423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1" t="-420000" r="-207027" b="-2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~635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237969763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1" t="-487500" r="-20702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~710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21546503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1" t="-626667" r="-207027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~672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41283764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04114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2A23-F54B-4C39-962B-4BCFBB02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 Total error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54D0A-CA34-4C05-95D3-FEDA3577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 total error (deflection beams, bolted joints, and carriage) – no assembly nor thermal error</a:t>
            </a:r>
          </a:p>
          <a:p>
            <a:pPr lvl="1"/>
            <a:r>
              <a:rPr lang="en-US" dirty="0"/>
              <a:t>9.96e-04 with original carriage stiffness </a:t>
            </a:r>
          </a:p>
          <a:p>
            <a:pPr lvl="1"/>
            <a:r>
              <a:rPr lang="en-US" dirty="0"/>
              <a:t>6.57e-04 with improved carriage stiffness</a:t>
            </a:r>
          </a:p>
          <a:p>
            <a:r>
              <a:rPr lang="en-US" dirty="0"/>
              <a:t>Reduction of 0.0339 micrometers</a:t>
            </a:r>
          </a:p>
          <a:p>
            <a:pPr marL="457200" lvl="1" indent="0">
              <a:buNone/>
            </a:pPr>
            <a:r>
              <a:rPr lang="en-US" dirty="0"/>
              <a:t>=&gt; 34% reduction in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D810-6A9C-4C29-8330-1ABE3D91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KC 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C8007-6A37-455A-90F0-0911CC7E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5271" y="2842707"/>
            <a:ext cx="4377168" cy="34865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Ball diameter fixed based on what given</a:t>
            </a:r>
          </a:p>
          <a:p>
            <a:r>
              <a:rPr lang="en-US" dirty="0"/>
              <a:t>Adjusted preloads and half angles</a:t>
            </a:r>
          </a:p>
          <a:p>
            <a:r>
              <a:rPr lang="en-US" dirty="0"/>
              <a:t>Then changed material</a:t>
            </a:r>
          </a:p>
          <a:p>
            <a:endParaRPr lang="en-US" dirty="0"/>
          </a:p>
          <a:p>
            <a:r>
              <a:rPr lang="en-US" dirty="0"/>
              <a:t>Originally 413 steel, contact stresses too high</a:t>
            </a:r>
          </a:p>
          <a:p>
            <a:r>
              <a:rPr lang="en-US" dirty="0"/>
              <a:t>Using fixture and ball center displacements to calculate predicted displacement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F59D5-2B00-4052-B032-56E1FCFA9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58" b="20134"/>
          <a:stretch/>
        </p:blipFill>
        <p:spPr>
          <a:xfrm>
            <a:off x="99416" y="1982244"/>
            <a:ext cx="4377168" cy="4510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9359D-4B6A-4672-83A5-BF8AE818B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1293" y="1397000"/>
            <a:ext cx="6858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3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6286-4D06-46AF-8796-DB5DA813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Carriage wave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7AA4-0125-47B8-BB9A-329D308EB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59" y="1825625"/>
            <a:ext cx="4198289" cy="4351338"/>
          </a:xfrm>
        </p:spPr>
        <p:txBody>
          <a:bodyPr/>
          <a:lstStyle/>
          <a:p>
            <a:r>
              <a:rPr lang="en-US" dirty="0"/>
              <a:t>K = 0.01 N/micrometer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758F5-E9CF-483D-8C1E-5F2A6A6F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1901"/>
            <a:ext cx="6606125" cy="47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7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B0E662-FE2E-4954-9490-7572D955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869" y="-69669"/>
            <a:ext cx="2530567" cy="25305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98E4559-6B86-4DA7-B83C-399A31551051}"/>
              </a:ext>
            </a:extLst>
          </p:cNvPr>
          <p:cNvGrpSpPr/>
          <p:nvPr/>
        </p:nvGrpSpPr>
        <p:grpSpPr>
          <a:xfrm>
            <a:off x="11297282" y="81202"/>
            <a:ext cx="726638" cy="599835"/>
            <a:chOff x="7715791" y="1025557"/>
            <a:chExt cx="1003844" cy="9338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BC63C8B-F295-4475-B0BF-39DC2C54B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8306" y="1526930"/>
              <a:ext cx="0" cy="432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B95312-D318-460D-8A8B-CDAD32463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228" y="1840288"/>
              <a:ext cx="293237" cy="11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E6385FA-AC4A-4D58-B06D-D74F2790E4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13870" y="1680401"/>
              <a:ext cx="224438" cy="279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B7845D-06F5-4CBF-AB62-2D49611A89FF}"/>
                </a:ext>
              </a:extLst>
            </p:cNvPr>
            <p:cNvSpPr txBox="1"/>
            <p:nvPr/>
          </p:nvSpPr>
          <p:spPr>
            <a:xfrm>
              <a:off x="8107677" y="1025557"/>
              <a:ext cx="2612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C56F6E-3F6B-4507-9FF9-AB534C9AD8C3}"/>
                </a:ext>
              </a:extLst>
            </p:cNvPr>
            <p:cNvSpPr txBox="1"/>
            <p:nvPr/>
          </p:nvSpPr>
          <p:spPr>
            <a:xfrm>
              <a:off x="7715791" y="1276245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478693-E5C5-476E-AC50-158A23972066}"/>
                </a:ext>
              </a:extLst>
            </p:cNvPr>
            <p:cNvSpPr txBox="1"/>
            <p:nvPr/>
          </p:nvSpPr>
          <p:spPr>
            <a:xfrm>
              <a:off x="8458379" y="1590099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A2685F-2D09-4C45-B4E7-642AA0D7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3A0BA-DF2C-4DD5-9F97-72E956FD0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57325"/>
                <a:ext cx="10837305" cy="531947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Team members: </a:t>
                </a:r>
              </a:p>
              <a:p>
                <a:pPr lvl="1"/>
                <a:r>
                  <a:rPr lang="en-US" sz="1600" dirty="0"/>
                  <a:t>Tom Dillon, Sam Gollob, Eric Jorgensen &amp; Cormac O’Neill</a:t>
                </a:r>
              </a:p>
              <a:p>
                <a:pPr marL="0" indent="0">
                  <a:buNone/>
                </a:pPr>
                <a:r>
                  <a:rPr lang="en-US" sz="1800" dirty="0"/>
                  <a:t>Custom project component: preloading carriage wheel bearings</a:t>
                </a:r>
              </a:p>
              <a:p>
                <a:pPr marL="0" indent="0">
                  <a:buNone/>
                </a:pPr>
                <a:r>
                  <a:rPr lang="en-US" sz="1800" dirty="0"/>
                  <a:t>Key functional requirements:</a:t>
                </a:r>
              </a:p>
              <a:p>
                <a:pPr lvl="1"/>
                <a:r>
                  <a:rPr lang="en-US" sz="1600" dirty="0"/>
                  <a:t>Total Error in y: &lt; 100 </a:t>
                </a:r>
                <a:r>
                  <a:rPr lang="el-GR" sz="1600" dirty="0">
                    <a:ea typeface="DengXian" panose="02010600030101010101" pitchFamily="2" charset="-122"/>
                  </a:rPr>
                  <a:t>μ</a:t>
                </a:r>
                <a:r>
                  <a:rPr lang="en-US" sz="1600" dirty="0"/>
                  <a:t>m </a:t>
                </a:r>
              </a:p>
              <a:p>
                <a:pPr lvl="1"/>
                <a:r>
                  <a:rPr lang="en-US" sz="1600" dirty="0"/>
                  <a:t>Repeatability in KC positioning in x and y: &lt; 25 </a:t>
                </a:r>
                <a:r>
                  <a:rPr lang="el-GR" sz="1600" dirty="0">
                    <a:ea typeface="DengXian" panose="02010600030101010101" pitchFamily="2" charset="-122"/>
                  </a:rPr>
                  <a:t>μ</a:t>
                </a:r>
                <a:r>
                  <a:rPr lang="en-US" sz="1600" dirty="0"/>
                  <a:t>m</a:t>
                </a:r>
              </a:p>
              <a:p>
                <a:pPr lvl="1"/>
                <a:r>
                  <a:rPr lang="en-US" sz="1600" dirty="0"/>
                  <a:t>Deflection in KC x, y, z: &lt; 25</a:t>
                </a:r>
                <a:r>
                  <a:rPr lang="el-GR" sz="1600" dirty="0">
                    <a:ea typeface="DengXian" panose="02010600030101010101" pitchFamily="2" charset="-122"/>
                  </a:rPr>
                  <a:t> μ</a:t>
                </a:r>
                <a:r>
                  <a:rPr lang="en-US" sz="1600" dirty="0"/>
                  <a:t>m</a:t>
                </a:r>
              </a:p>
              <a:p>
                <a:pPr lvl="1"/>
                <a:r>
                  <a:rPr lang="en-US" sz="1600" dirty="0"/>
                  <a:t>Accuracy in alignment of axes: &lt; 0.5</a:t>
                </a:r>
                <a:r>
                  <a:rPr lang="en-US" sz="16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endParaRPr lang="en-US" sz="1600" dirty="0"/>
              </a:p>
              <a:p>
                <a:pPr lvl="1"/>
                <a:r>
                  <a:rPr lang="en-US" sz="1600" dirty="0"/>
                  <a:t>Noise level 30 cm away: &lt; 75 dB</a:t>
                </a:r>
              </a:p>
              <a:p>
                <a:pPr lvl="1"/>
                <a:r>
                  <a:rPr lang="en-US" sz="1600" dirty="0"/>
                  <a:t>Vibration deflection: &lt; 25</a:t>
                </a:r>
                <a:r>
                  <a:rPr lang="el-GR" sz="1600" dirty="0">
                    <a:ea typeface="DengXian" panose="02010600030101010101" pitchFamily="2" charset="-122"/>
                  </a:rPr>
                  <a:t> μ</a:t>
                </a:r>
                <a:r>
                  <a:rPr lang="en-US" sz="1600" dirty="0"/>
                  <a:t>m</a:t>
                </a:r>
              </a:p>
              <a:p>
                <a:pPr marL="0" indent="0">
                  <a:buNone/>
                </a:pPr>
                <a:r>
                  <a:rPr lang="en-US" sz="1800" dirty="0"/>
                  <a:t>Results:</a:t>
                </a:r>
              </a:p>
              <a:p>
                <a:r>
                  <a:rPr lang="en-US" sz="1800" dirty="0"/>
                  <a:t>Did not hit total error FR, but reduced tool tip deflection from 0.060” to 0.039” (1.52 mm to 0.99 mm) under applied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-15 N </a:t>
                </a:r>
              </a:p>
              <a:p>
                <a:pPr lvl="1">
                  <a:buFont typeface="Symbol" panose="05050102010706020507" pitchFamily="18" charset="2"/>
                  <a:buChar char="Þ"/>
                </a:pPr>
                <a:r>
                  <a:rPr lang="en-US" sz="1600" dirty="0"/>
                  <a:t>35% reduction in error, HTM predicted 34% reduction in error from increasing carriage stiffness</a:t>
                </a:r>
              </a:p>
              <a:p>
                <a:r>
                  <a:rPr lang="en-US" sz="1800" dirty="0"/>
                  <a:t>Kinematic Coupling: Repeatability: x, y = 0.001” (25.4 </a:t>
                </a:r>
                <a:r>
                  <a:rPr lang="el-GR" sz="1800" dirty="0">
                    <a:ea typeface="DengXian" panose="02010600030101010101" pitchFamily="2" charset="-122"/>
                  </a:rPr>
                  <a:t>μ</a:t>
                </a:r>
                <a:r>
                  <a:rPr lang="en-US" sz="1800" dirty="0"/>
                  <a:t>m) Deflection: &lt; 25.4 </a:t>
                </a:r>
                <a:r>
                  <a:rPr lang="el-GR" sz="1800" dirty="0">
                    <a:ea typeface="DengXian" panose="02010600030101010101" pitchFamily="2" charset="-122"/>
                  </a:rPr>
                  <a:t>μ</a:t>
                </a:r>
                <a:r>
                  <a:rPr lang="en-US" sz="1800" dirty="0"/>
                  <a:t>m/0.001”  for 15 N load in x, y, z</a:t>
                </a:r>
              </a:p>
              <a:p>
                <a:r>
                  <a:rPr lang="en-US" sz="1800" dirty="0"/>
                  <a:t>Z and Y rail: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/>
                  <a:t> = 0.21</a:t>
                </a:r>
                <a:r>
                  <a:rPr lang="en-US" sz="1800" dirty="0">
                    <a:ea typeface="DengXian" panose="02010600030101010101" pitchFamily="2" charset="-122"/>
                  </a:rPr>
                  <a:t>° -&gt;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/>
                  <a:t> = 0.0713</a:t>
                </a:r>
                <a:r>
                  <a:rPr lang="en-US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 </a:t>
                </a:r>
                <a:r>
                  <a:rPr lang="en-US" sz="1800" dirty="0">
                    <a:ea typeface="DengXian" panose="02010600030101010101" pitchFamily="2" charset="-122"/>
                  </a:rPr>
                  <a:t>angular misalignment, =&gt; 34% reduction, </a:t>
                </a:r>
                <a:r>
                  <a:rPr lang="en-US" sz="1800" dirty="0"/>
                  <a:t>Z to X rail: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dirty="0"/>
                  <a:t> = 0.5</a:t>
                </a:r>
                <a:r>
                  <a:rPr lang="en-US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 dirty="0" smtClean="0">
                            <a:ea typeface="DengXian" panose="02010600030101010101" pitchFamily="2" charset="-122"/>
                          </a:rPr>
                          <m:t>-&gt;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/>
                      <m:t> = 0.</m:t>
                    </m:r>
                    <m:r>
                      <m:rPr>
                        <m:nor/>
                      </m:rPr>
                      <a:rPr lang="en-US" sz="1800" b="0" i="0" dirty="0" smtClean="0"/>
                      <m:t>2</m:t>
                    </m:r>
                  </m:oMath>
                </a14:m>
                <a:r>
                  <a:rPr lang="en-US" sz="1800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r>
                  <a:rPr lang="en-US" sz="1800" dirty="0">
                    <a:ea typeface="DengXian" panose="02010600030101010101" pitchFamily="2" charset="-122"/>
                  </a:rPr>
                  <a:t> =&gt; 60% reduction</a:t>
                </a:r>
                <a:endParaRPr lang="en-US" sz="1800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  <a:p>
                <a:r>
                  <a:rPr lang="en-US" sz="1800" dirty="0"/>
                  <a:t>Decreased reduced measured deflection at CNC head by 0.002” &amp; noise by 10 dB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3A0BA-DF2C-4DD5-9F97-72E956FD0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57325"/>
                <a:ext cx="10837305" cy="5319474"/>
              </a:xfrm>
              <a:blipFill>
                <a:blip r:embed="rId4"/>
                <a:stretch>
                  <a:fillRect l="-337" t="-1145" r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41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5FA84AFF-1325-4065-9743-79FB73F40FB8}"/>
              </a:ext>
            </a:extLst>
          </p:cNvPr>
          <p:cNvSpPr/>
          <p:nvPr/>
        </p:nvSpPr>
        <p:spPr>
          <a:xfrm>
            <a:off x="4832492" y="3052855"/>
            <a:ext cx="663588" cy="24325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339173B-85F8-4261-90A1-3F197929DBBA}"/>
              </a:ext>
            </a:extLst>
          </p:cNvPr>
          <p:cNvSpPr/>
          <p:nvPr/>
        </p:nvSpPr>
        <p:spPr>
          <a:xfrm rot="5400000">
            <a:off x="4851798" y="2428876"/>
            <a:ext cx="709577" cy="57913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C0DC1-DA19-4549-A912-7CF280EF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Carriage calcs – relate rotary stiffness about z to bearing wheel axial stiffness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04B7B-0182-46C7-8846-4C41D88C9BFD}"/>
              </a:ext>
            </a:extLst>
          </p:cNvPr>
          <p:cNvSpPr txBox="1"/>
          <p:nvPr/>
        </p:nvSpPr>
        <p:spPr>
          <a:xfrm>
            <a:off x="435050" y="2637515"/>
            <a:ext cx="138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constraint lines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247EB0-68D3-4F09-AD3D-40B6BC02FED5}"/>
              </a:ext>
            </a:extLst>
          </p:cNvPr>
          <p:cNvCxnSpPr>
            <a:cxnSpLocks/>
          </p:cNvCxnSpPr>
          <p:nvPr/>
        </p:nvCxnSpPr>
        <p:spPr>
          <a:xfrm>
            <a:off x="1747682" y="4602530"/>
            <a:ext cx="5290" cy="737233"/>
          </a:xfrm>
          <a:prstGeom prst="line">
            <a:avLst/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65B65A-A1B5-4B3C-81CC-2D83FC09C1DD}"/>
              </a:ext>
            </a:extLst>
          </p:cNvPr>
          <p:cNvCxnSpPr>
            <a:cxnSpLocks/>
          </p:cNvCxnSpPr>
          <p:nvPr/>
        </p:nvCxnSpPr>
        <p:spPr>
          <a:xfrm flipV="1">
            <a:off x="1744621" y="2589048"/>
            <a:ext cx="2359" cy="803352"/>
          </a:xfrm>
          <a:prstGeom prst="line">
            <a:avLst/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142AFA-C3DC-442D-AE39-D72B90EFC60F}"/>
              </a:ext>
            </a:extLst>
          </p:cNvPr>
          <p:cNvCxnSpPr>
            <a:cxnSpLocks/>
          </p:cNvCxnSpPr>
          <p:nvPr/>
        </p:nvCxnSpPr>
        <p:spPr>
          <a:xfrm>
            <a:off x="8508186" y="4674458"/>
            <a:ext cx="5290" cy="73723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8B1B9E-A4BD-419F-A25C-62C63F9C0CF2}"/>
              </a:ext>
            </a:extLst>
          </p:cNvPr>
          <p:cNvCxnSpPr>
            <a:cxnSpLocks/>
          </p:cNvCxnSpPr>
          <p:nvPr/>
        </p:nvCxnSpPr>
        <p:spPr>
          <a:xfrm flipV="1">
            <a:off x="8524446" y="2594349"/>
            <a:ext cx="2359" cy="80335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2A726-B313-4C6C-B1E2-3353D04E12C8}"/>
              </a:ext>
            </a:extLst>
          </p:cNvPr>
          <p:cNvGrpSpPr/>
          <p:nvPr/>
        </p:nvGrpSpPr>
        <p:grpSpPr>
          <a:xfrm>
            <a:off x="1549545" y="1577787"/>
            <a:ext cx="8224623" cy="4033474"/>
            <a:chOff x="9737421" y="3579759"/>
            <a:chExt cx="5918231" cy="296201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F63C83-A1FD-4948-9858-DEBB69B77759}"/>
                </a:ext>
              </a:extLst>
            </p:cNvPr>
            <p:cNvGrpSpPr/>
            <p:nvPr/>
          </p:nvGrpSpPr>
          <p:grpSpPr>
            <a:xfrm>
              <a:off x="9737421" y="4091205"/>
              <a:ext cx="5569543" cy="2401642"/>
              <a:chOff x="8587359" y="3220060"/>
              <a:chExt cx="7867314" cy="341745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A0C44A4-E68D-4458-9085-C60C7BE9C7ED}"/>
                  </a:ext>
                </a:extLst>
              </p:cNvPr>
              <p:cNvSpPr/>
              <p:nvPr/>
            </p:nvSpPr>
            <p:spPr>
              <a:xfrm>
                <a:off x="10774266" y="52136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90B303C-BEB0-4877-83B3-2A55A9C3955F}"/>
                  </a:ext>
                </a:extLst>
              </p:cNvPr>
              <p:cNvSpPr/>
              <p:nvPr/>
            </p:nvSpPr>
            <p:spPr>
              <a:xfrm>
                <a:off x="9250613" y="5225236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54152A5-1945-447C-9E0F-948DCC4B29A5}"/>
                  </a:ext>
                </a:extLst>
              </p:cNvPr>
              <p:cNvSpPr/>
              <p:nvPr/>
            </p:nvSpPr>
            <p:spPr>
              <a:xfrm>
                <a:off x="9603889" y="424214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D2818E-79F3-4E0C-AA17-1E8FDCCD6C51}"/>
                  </a:ext>
                </a:extLst>
              </p:cNvPr>
              <p:cNvSpPr/>
              <p:nvPr/>
            </p:nvSpPr>
            <p:spPr>
              <a:xfrm>
                <a:off x="9249165" y="42431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3E30FC8-DAC7-40EB-87A5-65C5187FD8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20302" y="4243199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FDB3858-19C6-4C18-AEAF-B1340F54C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86975" y="4243199"/>
                <a:ext cx="333325" cy="312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BE26B67-9BE8-4A2B-B5A4-A5B5D4B13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975" y="4555364"/>
                <a:ext cx="0" cy="9585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671EA13-9949-4D39-AC93-072B103569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81204" y="5513937"/>
                <a:ext cx="333324" cy="3121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0DED45D-A0B1-4ED6-BAD6-E852801F9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0076" y="4243199"/>
                <a:ext cx="8019" cy="15829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084AFA-FD04-4468-B7A4-5A76003F0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4531" y="5826103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9F1ECF8-8287-48DF-8866-0E62E9B8B7B1}"/>
                  </a:ext>
                </a:extLst>
              </p:cNvPr>
              <p:cNvSpPr/>
              <p:nvPr/>
            </p:nvSpPr>
            <p:spPr>
              <a:xfrm>
                <a:off x="9353212" y="4371723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B21EF96-922F-4B7B-902A-A88B6E4E4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5769" y="4753792"/>
                <a:ext cx="0" cy="1231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8883557-987B-4A44-AB23-5CDD909B2266}"/>
                  </a:ext>
                </a:extLst>
              </p:cNvPr>
              <p:cNvSpPr/>
              <p:nvPr/>
            </p:nvSpPr>
            <p:spPr>
              <a:xfrm>
                <a:off x="9831890" y="4096983"/>
                <a:ext cx="577804" cy="25405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A85C570-2EFF-4083-AC41-095FA90D2634}"/>
                  </a:ext>
                </a:extLst>
              </p:cNvPr>
              <p:cNvSpPr/>
              <p:nvPr/>
            </p:nvSpPr>
            <p:spPr>
              <a:xfrm rot="16200000">
                <a:off x="9884652" y="3370183"/>
                <a:ext cx="450874" cy="10027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F0DB2CF-E02E-498F-8A2E-D76B3BEA09C2}"/>
                  </a:ext>
                </a:extLst>
              </p:cNvPr>
              <p:cNvGrpSpPr/>
              <p:nvPr/>
            </p:nvGrpSpPr>
            <p:grpSpPr>
              <a:xfrm>
                <a:off x="9247761" y="5225500"/>
                <a:ext cx="582755" cy="600877"/>
                <a:chOff x="8905354" y="3072263"/>
                <a:chExt cx="444885" cy="452137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895C15C-74E2-494E-BA35-56F7EE5366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5354" y="3072263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E091AA26-3449-4A14-B903-72A1CDAF3BA3}"/>
                    </a:ext>
                  </a:extLst>
                </p:cNvPr>
                <p:cNvGrpSpPr/>
                <p:nvPr/>
              </p:nvGrpSpPr>
              <p:grpSpPr>
                <a:xfrm rot="10800000">
                  <a:off x="9181714" y="3072263"/>
                  <a:ext cx="168525" cy="452137"/>
                  <a:chOff x="6883431" y="3116880"/>
                  <a:chExt cx="168525" cy="452137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981B6050-A0F6-4FFC-BBEB-D346169C98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116880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197B10D-F70F-4757-B1F0-BA57671A20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569017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5A680AD-B501-4786-9590-F298D9FDEE02}"/>
                  </a:ext>
                </a:extLst>
              </p:cNvPr>
              <p:cNvGrpSpPr/>
              <p:nvPr/>
            </p:nvGrpSpPr>
            <p:grpSpPr>
              <a:xfrm rot="10800000">
                <a:off x="10418072" y="4243199"/>
                <a:ext cx="1141627" cy="1582903"/>
                <a:chOff x="4985881" y="3036361"/>
                <a:chExt cx="871537" cy="1191075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FC69423-BD48-4616-99E0-627CAC18E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4754" y="3036361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F7F992-F18C-4A72-A9B9-775E23011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0287" y="3036361"/>
                  <a:ext cx="254466" cy="2348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B9F64917-A853-4B8D-A2EE-93D7E0293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0287" y="3271253"/>
                  <a:ext cx="0" cy="7212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78FD98D-B611-4A55-A0D3-CB97B626B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85881" y="3992543"/>
                  <a:ext cx="254465" cy="23489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A2A9CD5D-CD43-40CE-BF7D-8E21E85E9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2533" y="3036361"/>
                  <a:ext cx="6122" cy="119107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A264DDFC-012C-4FD4-8CBC-C0BF550402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0348" y="4227436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712D993-F1EE-4E0A-9FA4-D49830626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5688893" y="3036361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8343D638-0D5A-44EE-9CEE-52346AACA2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400" y="3775505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A2E8D6-30EB-402B-87AE-8100182BAECD}"/>
                  </a:ext>
                </a:extLst>
              </p:cNvPr>
              <p:cNvSpPr/>
              <p:nvPr/>
            </p:nvSpPr>
            <p:spPr>
              <a:xfrm>
                <a:off x="9609954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7110A10-5C22-4905-947F-18BE79C8780F}"/>
                  </a:ext>
                </a:extLst>
              </p:cNvPr>
              <p:cNvSpPr/>
              <p:nvPr/>
            </p:nvSpPr>
            <p:spPr>
              <a:xfrm>
                <a:off x="10412280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5627D2E-3F7F-4CEE-BAB3-2CB162A55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7394" y="6041908"/>
                <a:ext cx="2305390" cy="57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B4E7B92-77EE-47FC-9ADA-B49C56074237}"/>
                  </a:ext>
                </a:extLst>
              </p:cNvPr>
              <p:cNvSpPr/>
              <p:nvPr/>
            </p:nvSpPr>
            <p:spPr>
              <a:xfrm>
                <a:off x="9255585" y="4855780"/>
                <a:ext cx="314931" cy="3623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55D0B60-3F55-43E2-AC35-BC0189E436EA}"/>
                  </a:ext>
                </a:extLst>
              </p:cNvPr>
              <p:cNvSpPr/>
              <p:nvPr/>
            </p:nvSpPr>
            <p:spPr>
              <a:xfrm>
                <a:off x="10668132" y="4852676"/>
                <a:ext cx="315145" cy="3563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2E03233-4377-4225-BC50-A30B05F1D9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2554" y="6422506"/>
                <a:ext cx="555518" cy="2150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F55A1C-0509-4159-9E5F-2E2BE18BD3C1}"/>
                  </a:ext>
                </a:extLst>
              </p:cNvPr>
              <p:cNvCxnSpPr/>
              <p:nvPr/>
            </p:nvCxnSpPr>
            <p:spPr>
              <a:xfrm flipV="1">
                <a:off x="9824551" y="6267954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DBCECA2-8D51-44DD-A974-C21F1724206F}"/>
                  </a:ext>
                </a:extLst>
              </p:cNvPr>
              <p:cNvCxnSpPr/>
              <p:nvPr/>
            </p:nvCxnSpPr>
            <p:spPr>
              <a:xfrm flipV="1">
                <a:off x="9827082" y="6113402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57CEDAA-B622-4D86-9595-61E4CEFDEB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4724" y="6047671"/>
                <a:ext cx="409898" cy="152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83179A5-8749-47C7-AA8B-6AB1424D1C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1250" y="6044789"/>
                <a:ext cx="595611" cy="136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F08DD8F-C11C-49E9-ABD7-7AD559BB6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87359" y="4149942"/>
                <a:ext cx="512930" cy="4792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16B4E39-2B3E-409E-A2A2-C407F3BB2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6598" y="5455183"/>
                <a:ext cx="457703" cy="431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870B6A5-C6F6-4FCC-88F6-B9726ACBE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5209" y="4629229"/>
                <a:ext cx="1374" cy="82775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68B5965-0828-4103-B47C-7EECFA0896C6}"/>
                  </a:ext>
                </a:extLst>
              </p:cNvPr>
              <p:cNvGrpSpPr/>
              <p:nvPr/>
            </p:nvGrpSpPr>
            <p:grpSpPr>
              <a:xfrm rot="10800000">
                <a:off x="11143790" y="4184462"/>
                <a:ext cx="512930" cy="1738550"/>
                <a:chOff x="7131528" y="4535912"/>
                <a:chExt cx="512930" cy="1738550"/>
              </a:xfrm>
            </p:grpSpPr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48ACE47-DC56-4CED-8DC1-B59F5D7EA7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1528" y="4535912"/>
                  <a:ext cx="512930" cy="47928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1934884-F475-40E8-B501-43EB6AC62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752" y="5842952"/>
                  <a:ext cx="457703" cy="43151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F3D2DCCE-C449-4178-88E5-7A808BD50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9378" y="5015199"/>
                  <a:ext cx="1374" cy="82775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BE057D9-F25E-45D7-80DF-D0ABC4115505}"/>
                  </a:ext>
                </a:extLst>
              </p:cNvPr>
              <p:cNvSpPr/>
              <p:nvPr/>
            </p:nvSpPr>
            <p:spPr>
              <a:xfrm>
                <a:off x="16398792" y="3220060"/>
                <a:ext cx="55881" cy="745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166E1D8-2F33-402C-B731-420422C932AD}"/>
                  </a:ext>
                </a:extLst>
              </p:cNvPr>
              <p:cNvSpPr/>
              <p:nvPr/>
            </p:nvSpPr>
            <p:spPr>
              <a:xfrm>
                <a:off x="10768170" y="4242589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81243FC-6EEE-4D3A-94BE-8634D9F33B5C}"/>
                  </a:ext>
                </a:extLst>
              </p:cNvPr>
              <p:cNvSpPr/>
              <p:nvPr/>
            </p:nvSpPr>
            <p:spPr>
              <a:xfrm>
                <a:off x="10413446" y="4243644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95C96D9-6712-463F-83C3-B6C2EF54B953}"/>
                  </a:ext>
                </a:extLst>
              </p:cNvPr>
              <p:cNvSpPr/>
              <p:nvPr/>
            </p:nvSpPr>
            <p:spPr>
              <a:xfrm>
                <a:off x="10517493" y="4372169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979C9CA-8E77-483D-B7C5-6B5241044EAC}"/>
                  </a:ext>
                </a:extLst>
              </p:cNvPr>
              <p:cNvSpPr/>
              <p:nvPr/>
            </p:nvSpPr>
            <p:spPr>
              <a:xfrm>
                <a:off x="10419542" y="521475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67CEC70-9FD9-40F3-AB22-24D66A51045A}"/>
                  </a:ext>
                </a:extLst>
              </p:cNvPr>
              <p:cNvSpPr/>
              <p:nvPr/>
            </p:nvSpPr>
            <p:spPr>
              <a:xfrm>
                <a:off x="10523589" y="5343278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4F4B9E1-3334-4701-A030-B01DA7E7363F}"/>
                  </a:ext>
                </a:extLst>
              </p:cNvPr>
              <p:cNvSpPr/>
              <p:nvPr/>
            </p:nvSpPr>
            <p:spPr>
              <a:xfrm>
                <a:off x="9605337" y="5224181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FB3FD96-3CD2-447A-BD23-DAF5AB083C68}"/>
                  </a:ext>
                </a:extLst>
              </p:cNvPr>
              <p:cNvSpPr/>
              <p:nvPr/>
            </p:nvSpPr>
            <p:spPr>
              <a:xfrm>
                <a:off x="9354660" y="5353761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3D7DB11-0359-4DE6-8C6C-A310969CC8A6}"/>
                  </a:ext>
                </a:extLst>
              </p:cNvPr>
              <p:cNvSpPr/>
              <p:nvPr/>
            </p:nvSpPr>
            <p:spPr>
              <a:xfrm rot="5400000">
                <a:off x="10436091" y="4055553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D65564E-430F-48FC-9506-D4F5EE782683}"/>
                  </a:ext>
                </a:extLst>
              </p:cNvPr>
              <p:cNvSpPr/>
              <p:nvPr/>
            </p:nvSpPr>
            <p:spPr>
              <a:xfrm rot="5400000">
                <a:off x="9640318" y="4058048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DD6881-7397-45BB-A69A-E9D520C0F36E}"/>
                </a:ext>
              </a:extLst>
            </p:cNvPr>
            <p:cNvGrpSpPr/>
            <p:nvPr/>
          </p:nvGrpSpPr>
          <p:grpSpPr>
            <a:xfrm>
              <a:off x="11523791" y="3579759"/>
              <a:ext cx="4131861" cy="2962018"/>
              <a:chOff x="8238021" y="723111"/>
              <a:chExt cx="4966539" cy="556429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AEF1DD4-779A-4F73-8264-C545E1820D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751274" y="1282962"/>
                <a:ext cx="0" cy="4324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1CB0DA9-65D1-4B36-A447-FD1B5D1B92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51270" y="1715461"/>
                <a:ext cx="28468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C1C692-820B-4A47-8B44-3C6E7213BF15}"/>
                  </a:ext>
                </a:extLst>
              </p:cNvPr>
              <p:cNvSpPr txBox="1"/>
              <p:nvPr/>
            </p:nvSpPr>
            <p:spPr>
              <a:xfrm>
                <a:off x="12534876" y="723111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8D472F-A6EC-4924-AC09-524EE4808A71}"/>
                  </a:ext>
                </a:extLst>
              </p:cNvPr>
              <p:cNvSpPr txBox="1"/>
              <p:nvPr/>
            </p:nvSpPr>
            <p:spPr>
              <a:xfrm>
                <a:off x="12943304" y="1262204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3F5F4D-AC70-4B23-9893-36DF9E0ABDB3}"/>
                  </a:ext>
                </a:extLst>
              </p:cNvPr>
              <p:cNvSpPr txBox="1"/>
              <p:nvPr/>
            </p:nvSpPr>
            <p:spPr>
              <a:xfrm>
                <a:off x="12433093" y="1461554"/>
                <a:ext cx="261256" cy="48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E946E-2D23-4135-9A2C-4194AA9C6331}"/>
                  </a:ext>
                </a:extLst>
              </p:cNvPr>
              <p:cNvSpPr txBox="1"/>
              <p:nvPr/>
            </p:nvSpPr>
            <p:spPr>
              <a:xfrm>
                <a:off x="8238021" y="5777904"/>
                <a:ext cx="261256" cy="509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</a:t>
                </a: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1B537B0-0404-4715-AD5F-1423D79F9BDF}"/>
              </a:ext>
            </a:extLst>
          </p:cNvPr>
          <p:cNvGrpSpPr/>
          <p:nvPr/>
        </p:nvGrpSpPr>
        <p:grpSpPr>
          <a:xfrm>
            <a:off x="4398219" y="1671687"/>
            <a:ext cx="4349343" cy="3872944"/>
            <a:chOff x="7235870" y="2590412"/>
            <a:chExt cx="4420850" cy="4047099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5FBDA94-5C9A-496D-9766-BA69DBF768B2}"/>
                </a:ext>
              </a:extLst>
            </p:cNvPr>
            <p:cNvSpPr/>
            <p:nvPr/>
          </p:nvSpPr>
          <p:spPr>
            <a:xfrm>
              <a:off x="10774266" y="5213698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9DA749C-AE1E-44CD-91D0-55BC1D2CA6BF}"/>
                </a:ext>
              </a:extLst>
            </p:cNvPr>
            <p:cNvSpPr/>
            <p:nvPr/>
          </p:nvSpPr>
          <p:spPr>
            <a:xfrm>
              <a:off x="9250613" y="5225236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4726B9-A3B9-4C6A-857E-B36E39748D5A}"/>
                </a:ext>
              </a:extLst>
            </p:cNvPr>
            <p:cNvSpPr/>
            <p:nvPr/>
          </p:nvSpPr>
          <p:spPr>
            <a:xfrm>
              <a:off x="9603889" y="4242143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FEA3DC2-3245-4F73-8D13-D2D4F9CEBE79}"/>
                </a:ext>
              </a:extLst>
            </p:cNvPr>
            <p:cNvSpPr/>
            <p:nvPr/>
          </p:nvSpPr>
          <p:spPr>
            <a:xfrm>
              <a:off x="9249165" y="4243198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4DA92DB-9199-4D56-AAF0-B405756CE5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0302" y="4243199"/>
              <a:ext cx="21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FE3B032-59AC-4C86-8CDA-74C7E9028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6975" y="4243199"/>
              <a:ext cx="333325" cy="3121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0A18623-67B7-423C-8AB7-CEEE08D7F539}"/>
                </a:ext>
              </a:extLst>
            </p:cNvPr>
            <p:cNvCxnSpPr>
              <a:cxnSpLocks/>
            </p:cNvCxnSpPr>
            <p:nvPr/>
          </p:nvCxnSpPr>
          <p:spPr>
            <a:xfrm>
              <a:off x="8686975" y="4555364"/>
              <a:ext cx="0" cy="9585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6026D3-B890-44A6-A2A0-5D8ADA2212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81204" y="5513937"/>
              <a:ext cx="333324" cy="312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88508E1-30F6-4FB7-9A4B-DACBD166120C}"/>
                </a:ext>
              </a:extLst>
            </p:cNvPr>
            <p:cNvCxnSpPr>
              <a:cxnSpLocks/>
            </p:cNvCxnSpPr>
            <p:nvPr/>
          </p:nvCxnSpPr>
          <p:spPr>
            <a:xfrm>
              <a:off x="9240076" y="4243199"/>
              <a:ext cx="8019" cy="1582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E795068-CDE7-4F8C-8434-20D85B2E2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4531" y="5826103"/>
              <a:ext cx="219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ABE17B4-3BDA-4398-B479-BB100B5EE1C3}"/>
                </a:ext>
              </a:extLst>
            </p:cNvPr>
            <p:cNvSpPr/>
            <p:nvPr/>
          </p:nvSpPr>
          <p:spPr>
            <a:xfrm>
              <a:off x="9353212" y="4371723"/>
              <a:ext cx="362616" cy="34557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4F726F8-6411-4B77-951C-D13EE8E5E83C}"/>
                </a:ext>
              </a:extLst>
            </p:cNvPr>
            <p:cNvCxnSpPr>
              <a:cxnSpLocks/>
            </p:cNvCxnSpPr>
            <p:nvPr/>
          </p:nvCxnSpPr>
          <p:spPr>
            <a:xfrm>
              <a:off x="10195769" y="4753792"/>
              <a:ext cx="0" cy="123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CD4EE34-3AAB-4906-924B-46D3D64B1F4B}"/>
                </a:ext>
              </a:extLst>
            </p:cNvPr>
            <p:cNvSpPr/>
            <p:nvPr/>
          </p:nvSpPr>
          <p:spPr>
            <a:xfrm>
              <a:off x="9831890" y="4096983"/>
              <a:ext cx="577804" cy="25405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80B4774-6791-4E4B-8A91-9D75C24612F8}"/>
                </a:ext>
              </a:extLst>
            </p:cNvPr>
            <p:cNvSpPr/>
            <p:nvPr/>
          </p:nvSpPr>
          <p:spPr>
            <a:xfrm rot="16200000">
              <a:off x="9884652" y="3370183"/>
              <a:ext cx="450874" cy="1002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34A5AE0-9DA0-4EF6-8321-2D23A0F98EF9}"/>
                </a:ext>
              </a:extLst>
            </p:cNvPr>
            <p:cNvGrpSpPr/>
            <p:nvPr/>
          </p:nvGrpSpPr>
          <p:grpSpPr>
            <a:xfrm>
              <a:off x="9247761" y="5225500"/>
              <a:ext cx="582755" cy="600877"/>
              <a:chOff x="8905354" y="3072263"/>
              <a:chExt cx="444885" cy="452137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FFFB23A-D68B-43D9-A4C2-8AE2A7362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5354" y="3072263"/>
                <a:ext cx="1685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28E17D5E-B102-4012-AE3B-A437CF8A51EC}"/>
                  </a:ext>
                </a:extLst>
              </p:cNvPr>
              <p:cNvGrpSpPr/>
              <p:nvPr/>
            </p:nvGrpSpPr>
            <p:grpSpPr>
              <a:xfrm rot="10800000">
                <a:off x="9181714" y="3072263"/>
                <a:ext cx="168525" cy="452137"/>
                <a:chOff x="6883431" y="3116880"/>
                <a:chExt cx="168525" cy="452137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3D7C1C5-1FE5-4E15-AE81-0B48CCD5C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3431" y="3116880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7F58D8AF-7603-4B2E-B280-4AF3E70D2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3431" y="3569017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B9722AC-6032-4723-8FF3-EC97F660D6F9}"/>
                </a:ext>
              </a:extLst>
            </p:cNvPr>
            <p:cNvGrpSpPr/>
            <p:nvPr/>
          </p:nvGrpSpPr>
          <p:grpSpPr>
            <a:xfrm rot="10800000">
              <a:off x="10418072" y="4243199"/>
              <a:ext cx="1141627" cy="1582903"/>
              <a:chOff x="4985881" y="3036361"/>
              <a:chExt cx="871537" cy="1191075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4701C72-ADFE-49F8-81A8-2D0C1FADEB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4754" y="3036361"/>
                <a:ext cx="1677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F06D705-3BC5-4B0F-9A9E-B0E31D519B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90287" y="3036361"/>
                <a:ext cx="254466" cy="2348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9EB3B39-ADD7-44D4-B003-92167D05B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287" y="3271253"/>
                <a:ext cx="0" cy="7212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743C30B-AD6E-41A3-AA5E-19B7DBF63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85881" y="3992543"/>
                <a:ext cx="254465" cy="2348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B4B0F41-2D77-48ED-A082-9B2A5FBC22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2533" y="3036361"/>
                <a:ext cx="6122" cy="11910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183CE60-761E-46F9-87D3-11D9D09184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0348" y="4227436"/>
                <a:ext cx="1677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A4DE615-FDD9-415E-898B-F783BE732F7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688893" y="3036361"/>
                <a:ext cx="1685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DAD6247-9DCE-4498-BA1D-A95E362BA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8400" y="3775505"/>
                <a:ext cx="16852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F1826B4-8163-4539-8F6C-AFC063211FEC}"/>
                </a:ext>
              </a:extLst>
            </p:cNvPr>
            <p:cNvSpPr/>
            <p:nvPr/>
          </p:nvSpPr>
          <p:spPr>
            <a:xfrm>
              <a:off x="9609954" y="5820338"/>
              <a:ext cx="220562" cy="215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18AD946-887B-4E71-83F5-6867FEED6C03}"/>
                </a:ext>
              </a:extLst>
            </p:cNvPr>
            <p:cNvSpPr/>
            <p:nvPr/>
          </p:nvSpPr>
          <p:spPr>
            <a:xfrm>
              <a:off x="10412280" y="5820338"/>
              <a:ext cx="220562" cy="215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89334F8-8674-432E-BAB6-F6F69BD07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394" y="6041908"/>
              <a:ext cx="2305390" cy="5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9B44599-FA68-407B-9EFC-843E3129B638}"/>
                </a:ext>
              </a:extLst>
            </p:cNvPr>
            <p:cNvSpPr/>
            <p:nvPr/>
          </p:nvSpPr>
          <p:spPr>
            <a:xfrm>
              <a:off x="9255585" y="4855780"/>
              <a:ext cx="314931" cy="3623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779DC14-1483-4C3E-886B-B9B94B65F4E2}"/>
                </a:ext>
              </a:extLst>
            </p:cNvPr>
            <p:cNvSpPr/>
            <p:nvPr/>
          </p:nvSpPr>
          <p:spPr>
            <a:xfrm>
              <a:off x="10668132" y="4852676"/>
              <a:ext cx="315145" cy="3563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3CD3713-32C3-45DB-B4E3-1121AF4DD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2554" y="6422506"/>
              <a:ext cx="555518" cy="2150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A11C3CD-0CCD-4E8C-BD9E-CE9960741BC4}"/>
                </a:ext>
              </a:extLst>
            </p:cNvPr>
            <p:cNvCxnSpPr/>
            <p:nvPr/>
          </p:nvCxnSpPr>
          <p:spPr>
            <a:xfrm flipV="1">
              <a:off x="9824551" y="6267954"/>
              <a:ext cx="587556" cy="236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B8757FF-5781-4BF9-9324-BD88C2A8C590}"/>
                </a:ext>
              </a:extLst>
            </p:cNvPr>
            <p:cNvCxnSpPr/>
            <p:nvPr/>
          </p:nvCxnSpPr>
          <p:spPr>
            <a:xfrm flipV="1">
              <a:off x="9827082" y="6113402"/>
              <a:ext cx="587556" cy="2365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F2E2F7-1A36-4A11-975C-7350C956A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4724" y="6047671"/>
              <a:ext cx="409898" cy="1520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F61339B-B9CC-492F-BDEA-34E4EEDDD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1250" y="6044789"/>
              <a:ext cx="595611" cy="136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6E433FD-6523-4A72-BC17-2312FE7C1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7359" y="4149942"/>
              <a:ext cx="512930" cy="4792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B7C4216-513A-4D85-A974-4BCB5D128040}"/>
                </a:ext>
              </a:extLst>
            </p:cNvPr>
            <p:cNvCxnSpPr>
              <a:cxnSpLocks/>
            </p:cNvCxnSpPr>
            <p:nvPr/>
          </p:nvCxnSpPr>
          <p:spPr>
            <a:xfrm>
              <a:off x="8596598" y="5455183"/>
              <a:ext cx="457703" cy="43151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CCA4B5-B3B7-4CF3-99BB-1842616B0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5209" y="4629229"/>
              <a:ext cx="1374" cy="8277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F1EB456-791D-492F-A271-460708F1E856}"/>
                </a:ext>
              </a:extLst>
            </p:cNvPr>
            <p:cNvGrpSpPr/>
            <p:nvPr/>
          </p:nvGrpSpPr>
          <p:grpSpPr>
            <a:xfrm rot="10800000">
              <a:off x="11143790" y="4184462"/>
              <a:ext cx="512930" cy="1738550"/>
              <a:chOff x="7131528" y="4535912"/>
              <a:chExt cx="512930" cy="1738550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14BD29E-2CF8-4D5E-83FF-4823B22330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1528" y="4535912"/>
                <a:ext cx="512930" cy="4792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B5AD85DB-8C2E-434D-B654-DB588424D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0752" y="5842952"/>
                <a:ext cx="457703" cy="431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0ABC2AD-9277-4184-8F32-F17A33F15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9378" y="5015199"/>
                <a:ext cx="1374" cy="82775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36512E2-3052-47E1-AF78-1763391F4D97}"/>
                </a:ext>
              </a:extLst>
            </p:cNvPr>
            <p:cNvSpPr/>
            <p:nvPr/>
          </p:nvSpPr>
          <p:spPr>
            <a:xfrm>
              <a:off x="10768170" y="4242589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AA10496-A3FD-4697-A747-334C7F2FF80C}"/>
                </a:ext>
              </a:extLst>
            </p:cNvPr>
            <p:cNvSpPr/>
            <p:nvPr/>
          </p:nvSpPr>
          <p:spPr>
            <a:xfrm>
              <a:off x="10413446" y="4243644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7CEE8F50-65D7-4032-A0F8-5A299B927D03}"/>
                </a:ext>
              </a:extLst>
            </p:cNvPr>
            <p:cNvSpPr/>
            <p:nvPr/>
          </p:nvSpPr>
          <p:spPr>
            <a:xfrm>
              <a:off x="10517493" y="4372169"/>
              <a:ext cx="362616" cy="34557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39EADCC-9671-4DD5-8932-3E5CDE9682FE}"/>
                </a:ext>
              </a:extLst>
            </p:cNvPr>
            <p:cNvSpPr/>
            <p:nvPr/>
          </p:nvSpPr>
          <p:spPr>
            <a:xfrm>
              <a:off x="10419542" y="5214753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D0FD493-C913-4473-B95A-00067BED2315}"/>
                </a:ext>
              </a:extLst>
            </p:cNvPr>
            <p:cNvSpPr/>
            <p:nvPr/>
          </p:nvSpPr>
          <p:spPr>
            <a:xfrm>
              <a:off x="10523589" y="5343278"/>
              <a:ext cx="362616" cy="34557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4FDD7F-6A13-4AC4-AFA7-2CB0F903C443}"/>
                </a:ext>
              </a:extLst>
            </p:cNvPr>
            <p:cNvSpPr/>
            <p:nvPr/>
          </p:nvSpPr>
          <p:spPr>
            <a:xfrm>
              <a:off x="9605337" y="5224181"/>
              <a:ext cx="218901" cy="6093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4A9BC90-F026-4323-B26B-C4883C008658}"/>
                </a:ext>
              </a:extLst>
            </p:cNvPr>
            <p:cNvSpPr/>
            <p:nvPr/>
          </p:nvSpPr>
          <p:spPr>
            <a:xfrm>
              <a:off x="9354660" y="5353761"/>
              <a:ext cx="362616" cy="34557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CA72916-C0EC-4BB0-A4B1-413154702A99}"/>
                </a:ext>
              </a:extLst>
            </p:cNvPr>
            <p:cNvSpPr/>
            <p:nvPr/>
          </p:nvSpPr>
          <p:spPr>
            <a:xfrm rot="5400000">
              <a:off x="10436091" y="4055553"/>
              <a:ext cx="158285" cy="24718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DDFE459-84FF-49E9-8B88-CD620142622B}"/>
                </a:ext>
              </a:extLst>
            </p:cNvPr>
            <p:cNvSpPr/>
            <p:nvPr/>
          </p:nvSpPr>
          <p:spPr>
            <a:xfrm rot="5400000">
              <a:off x="9640318" y="4058048"/>
              <a:ext cx="158285" cy="24718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18793EB-2EF1-43E6-9811-24F507319577}"/>
                </a:ext>
              </a:extLst>
            </p:cNvPr>
            <p:cNvSpPr/>
            <p:nvPr/>
          </p:nvSpPr>
          <p:spPr>
            <a:xfrm>
              <a:off x="7235870" y="2590412"/>
              <a:ext cx="1574905" cy="163316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F91F83A-C521-4907-BBFA-74E6ADE31B95}"/>
                  </a:ext>
                </a:extLst>
              </p:cNvPr>
              <p:cNvSpPr txBox="1"/>
              <p:nvPr/>
            </p:nvSpPr>
            <p:spPr>
              <a:xfrm>
                <a:off x="9623142" y="5804134"/>
                <a:ext cx="1779083" cy="393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4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𝑎𝑥𝑖𝑎𝑙</m:t>
                        </m:r>
                      </m:sub>
                    </m:sSub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F91F83A-C521-4907-BBFA-74E6ADE31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142" y="5804134"/>
                <a:ext cx="1779083" cy="393185"/>
              </a:xfrm>
              <a:prstGeom prst="rect">
                <a:avLst/>
              </a:prstGeom>
              <a:blipFill>
                <a:blip r:embed="rId3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9947271-9552-4AE1-9AB1-5D5BD0C7187C}"/>
              </a:ext>
            </a:extLst>
          </p:cNvPr>
          <p:cNvCxnSpPr>
            <a:cxnSpLocks/>
          </p:cNvCxnSpPr>
          <p:nvPr/>
        </p:nvCxnSpPr>
        <p:spPr>
          <a:xfrm flipV="1">
            <a:off x="3034189" y="5304164"/>
            <a:ext cx="2226648" cy="184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8DC65CC-ABD3-48D0-8B2A-B32B66A2A4F0}"/>
              </a:ext>
            </a:extLst>
          </p:cNvPr>
          <p:cNvCxnSpPr>
            <a:cxnSpLocks/>
          </p:cNvCxnSpPr>
          <p:nvPr/>
        </p:nvCxnSpPr>
        <p:spPr>
          <a:xfrm flipV="1">
            <a:off x="1663950" y="4555709"/>
            <a:ext cx="0" cy="9944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2A04DDC-24C5-40E8-AC39-9B906A7D6D73}"/>
              </a:ext>
            </a:extLst>
          </p:cNvPr>
          <p:cNvCxnSpPr>
            <a:cxnSpLocks/>
          </p:cNvCxnSpPr>
          <p:nvPr/>
        </p:nvCxnSpPr>
        <p:spPr>
          <a:xfrm>
            <a:off x="8431371" y="2345591"/>
            <a:ext cx="0" cy="10163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6F680E1-A863-42A3-9440-AA6D91677212}"/>
              </a:ext>
            </a:extLst>
          </p:cNvPr>
          <p:cNvGrpSpPr/>
          <p:nvPr/>
        </p:nvGrpSpPr>
        <p:grpSpPr>
          <a:xfrm rot="2801665">
            <a:off x="2476373" y="3528729"/>
            <a:ext cx="1055518" cy="1064492"/>
            <a:chOff x="5225143" y="5103223"/>
            <a:chExt cx="559107" cy="606565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8A38203-0136-470E-A484-9878CBEF5F65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4A61F68-426D-4DD9-9EC4-B09AD75C43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A7DF87C-BDA6-4CA8-8B61-FABFAA21E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390740E-BF0E-436B-9824-C38590EBF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B0379EF-62D7-4EC2-80AD-BEE9B9A7EC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60BBAC5-7D77-4F83-A6AE-05CBAE5DD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9DE94CA-B49C-431F-8DBA-A3744E1AF0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33EB048-1CD0-4114-9806-6DBBBF1A4318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F853636-0179-4561-99CC-29E418DB3717}"/>
              </a:ext>
            </a:extLst>
          </p:cNvPr>
          <p:cNvGrpSpPr/>
          <p:nvPr/>
        </p:nvGrpSpPr>
        <p:grpSpPr>
          <a:xfrm rot="2801665">
            <a:off x="6678428" y="3567239"/>
            <a:ext cx="1055518" cy="1064492"/>
            <a:chOff x="5225143" y="5103223"/>
            <a:chExt cx="559107" cy="606565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93C53A8-C5CE-42E7-A163-930F06832A44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7E06C4E-983B-45A7-8B01-86BCFC53E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C38E2E0-BE33-4F07-B794-4FD271670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BF7807D-D832-4493-BF9A-BD39321EB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A049FBA-96C2-4957-BAA4-03399EF6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1CDD00B-2480-4EA5-AD0B-FB700D8A3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F6223C0-534B-414C-9033-5EC584FDFB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313CB75-CB00-44B5-A881-C213B122B113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61ED4C6-2292-46B9-B9C6-C6FABD5BFE11}"/>
                  </a:ext>
                </a:extLst>
              </p:cNvPr>
              <p:cNvSpPr txBox="1"/>
              <p:nvPr/>
            </p:nvSpPr>
            <p:spPr>
              <a:xfrm>
                <a:off x="2689541" y="2845303"/>
                <a:ext cx="788485" cy="383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𝑎𝑥𝑖𝑎𝑙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61ED4C6-2292-46B9-B9C6-C6FABD5B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541" y="2845303"/>
                <a:ext cx="788485" cy="383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1385722-D71C-4582-B0A0-E269EBD1F83D}"/>
                  </a:ext>
                </a:extLst>
              </p:cNvPr>
              <p:cNvSpPr txBox="1"/>
              <p:nvPr/>
            </p:nvSpPr>
            <p:spPr>
              <a:xfrm>
                <a:off x="6831704" y="2920102"/>
                <a:ext cx="788485" cy="383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𝑎𝑥𝑖𝑎𝑙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51385722-D71C-4582-B0A0-E269EBD1F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704" y="2920102"/>
                <a:ext cx="788485" cy="383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63C58-8123-4E46-BCCC-081C80E52A4D}"/>
              </a:ext>
            </a:extLst>
          </p:cNvPr>
          <p:cNvCxnSpPr>
            <a:cxnSpLocks/>
          </p:cNvCxnSpPr>
          <p:nvPr/>
        </p:nvCxnSpPr>
        <p:spPr>
          <a:xfrm>
            <a:off x="3170161" y="5901309"/>
            <a:ext cx="4231407" cy="435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8ED83B4-B180-4D6F-BDC3-98B54F137896}"/>
              </a:ext>
            </a:extLst>
          </p:cNvPr>
          <p:cNvGrpSpPr/>
          <p:nvPr/>
        </p:nvGrpSpPr>
        <p:grpSpPr>
          <a:xfrm rot="2801665">
            <a:off x="2784552" y="6012237"/>
            <a:ext cx="585651" cy="648310"/>
            <a:chOff x="5225143" y="5103223"/>
            <a:chExt cx="559107" cy="606565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CF3778F-8794-4964-9B8E-E1C3BDD6CAC3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E67A5D9-166B-4026-9E1F-2B28737621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55EFEA4-CACC-4331-BE06-21B421704C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6119720-5391-4177-AAF5-9D6D90E58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668B8CE-DBD1-4E98-A41B-07F23A7BB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6AADB11-4319-42A4-9652-DBCB93367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1CFFB03-8AD8-43DE-A549-60286979E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92D91F3-C8E4-4581-B89E-E306A253631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86F4D10-7BBD-465B-81AF-B4708E294AE1}"/>
              </a:ext>
            </a:extLst>
          </p:cNvPr>
          <p:cNvGrpSpPr/>
          <p:nvPr/>
        </p:nvGrpSpPr>
        <p:grpSpPr>
          <a:xfrm rot="2801665">
            <a:off x="7194243" y="6401460"/>
            <a:ext cx="371149" cy="364696"/>
            <a:chOff x="5225143" y="5103223"/>
            <a:chExt cx="559107" cy="606565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1B6FCD1-81BC-4EB2-B7EC-8C697E5311FB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2A2722A-5AB2-453A-AAA8-592541921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8C5E9ED2-006F-4EAC-9CB6-07927DD3D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BF9D2E-FAF8-4148-9D8F-3E5ECC3C2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619C64A-9D5B-4CD4-923B-661B17FA6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A25926D-2D63-47B6-8F92-2573A6983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C20E19F-F1EF-4C6B-9AD6-82B65D478F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6C83ED2-019F-4456-9675-635D5B6E2B43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F0025D01-E17D-4847-AE0C-FAFAB354E2B7}"/>
              </a:ext>
            </a:extLst>
          </p:cNvPr>
          <p:cNvSpPr/>
          <p:nvPr/>
        </p:nvSpPr>
        <p:spPr>
          <a:xfrm>
            <a:off x="5152134" y="6048563"/>
            <a:ext cx="178375" cy="17254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B83D5C0-B919-4076-8AD4-6F9375A66AC3}"/>
                  </a:ext>
                </a:extLst>
              </p:cNvPr>
              <p:cNvSpPr txBox="1"/>
              <p:nvPr/>
            </p:nvSpPr>
            <p:spPr>
              <a:xfrm>
                <a:off x="-368152" y="6329955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𝑎𝑥𝑖𝑎𝑙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B83D5C0-B919-4076-8AD4-6F9375A66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8152" y="6329955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55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DD907-3F4C-43E1-A669-77AACDBC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AD501ED-5331-4BCA-87C1-CC28F38EC1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0225" y="3973568"/>
                <a:ext cx="3641042" cy="5886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800" b="0" i="1" u="none" strike="noStrike" baseline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u="none" strike="noStrike" baseline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m:rPr>
                            <m:nor/>
                          </m:rPr>
                          <a:rPr lang="en-US" sz="1800" b="0" i="0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AD501ED-5331-4BCA-87C1-CC28F38EC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25" y="3973568"/>
                <a:ext cx="3641042" cy="588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F27253B-9839-4C77-BA44-98996C6C8BB2}"/>
              </a:ext>
            </a:extLst>
          </p:cNvPr>
          <p:cNvGrpSpPr/>
          <p:nvPr/>
        </p:nvGrpSpPr>
        <p:grpSpPr>
          <a:xfrm>
            <a:off x="231048" y="1623608"/>
            <a:ext cx="5482376" cy="4351337"/>
            <a:chOff x="9737429" y="3867520"/>
            <a:chExt cx="3195612" cy="26253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CBA102-A6DC-4944-97C6-D9C6B698ABF5}"/>
                </a:ext>
              </a:extLst>
            </p:cNvPr>
            <p:cNvGrpSpPr/>
            <p:nvPr/>
          </p:nvGrpSpPr>
          <p:grpSpPr>
            <a:xfrm>
              <a:off x="9737429" y="4366208"/>
              <a:ext cx="2172909" cy="2126641"/>
              <a:chOff x="8587359" y="3611376"/>
              <a:chExt cx="3069361" cy="302613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8E8222-D72C-4C08-99D7-BA2DDEB7FF34}"/>
                  </a:ext>
                </a:extLst>
              </p:cNvPr>
              <p:cNvSpPr/>
              <p:nvPr/>
            </p:nvSpPr>
            <p:spPr>
              <a:xfrm>
                <a:off x="10774266" y="52136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E84D6C3-9700-4B34-8E7A-3D8C708BFC45}"/>
                  </a:ext>
                </a:extLst>
              </p:cNvPr>
              <p:cNvSpPr/>
              <p:nvPr/>
            </p:nvSpPr>
            <p:spPr>
              <a:xfrm>
                <a:off x="9250613" y="5225236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FF3C7A-4FFC-40C3-9E66-61C68B208FE1}"/>
                  </a:ext>
                </a:extLst>
              </p:cNvPr>
              <p:cNvSpPr/>
              <p:nvPr/>
            </p:nvSpPr>
            <p:spPr>
              <a:xfrm>
                <a:off x="9603889" y="424214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ACF482-B7A2-4323-B06A-57567A7E7F83}"/>
                  </a:ext>
                </a:extLst>
              </p:cNvPr>
              <p:cNvSpPr/>
              <p:nvPr/>
            </p:nvSpPr>
            <p:spPr>
              <a:xfrm>
                <a:off x="9249165" y="42431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9A54D94-FD3A-4CEF-88E2-CD304B40D9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20302" y="4243199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5E9B09E-C64A-4666-A745-3E5532AEA0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86975" y="4243199"/>
                <a:ext cx="333325" cy="312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2BE9E72-4EFA-4263-90C1-4EED52902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975" y="4555364"/>
                <a:ext cx="0" cy="9585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7A4AF07-ABC0-47BB-B1E2-A36FCED973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81204" y="5513937"/>
                <a:ext cx="333324" cy="3121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13B1654-34B9-4EB3-898C-36634478D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0076" y="4243199"/>
                <a:ext cx="8019" cy="15829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C4AF765-E5D3-41B2-803B-454FEEC3B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4531" y="5826103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5CBF49C-4136-42C8-9E50-BCC97A2D6112}"/>
                  </a:ext>
                </a:extLst>
              </p:cNvPr>
              <p:cNvSpPr/>
              <p:nvPr/>
            </p:nvSpPr>
            <p:spPr>
              <a:xfrm>
                <a:off x="9353212" y="4371723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2EEECF9-6ABB-42E7-80CF-7FE357FFE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5769" y="4753792"/>
                <a:ext cx="0" cy="1231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9777E4C-1FCE-4A39-A3C7-CB1631A81727}"/>
                  </a:ext>
                </a:extLst>
              </p:cNvPr>
              <p:cNvSpPr/>
              <p:nvPr/>
            </p:nvSpPr>
            <p:spPr>
              <a:xfrm>
                <a:off x="9831890" y="4096983"/>
                <a:ext cx="577804" cy="25405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7797BE-E14F-427D-AD6F-0B272324C0D9}"/>
                  </a:ext>
                </a:extLst>
              </p:cNvPr>
              <p:cNvSpPr/>
              <p:nvPr/>
            </p:nvSpPr>
            <p:spPr>
              <a:xfrm rot="16200000">
                <a:off x="9884652" y="3370183"/>
                <a:ext cx="450874" cy="10027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283854-3A1B-4835-B6EF-34701899419E}"/>
                  </a:ext>
                </a:extLst>
              </p:cNvPr>
              <p:cNvGrpSpPr/>
              <p:nvPr/>
            </p:nvGrpSpPr>
            <p:grpSpPr>
              <a:xfrm>
                <a:off x="9247761" y="5225500"/>
                <a:ext cx="582755" cy="600877"/>
                <a:chOff x="8905354" y="3072263"/>
                <a:chExt cx="444885" cy="452137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D8A2633-E58C-4FD1-8807-F4FCFB286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5354" y="3072263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67F165D-8BF5-47EB-97A9-6CE25AAAF431}"/>
                    </a:ext>
                  </a:extLst>
                </p:cNvPr>
                <p:cNvGrpSpPr/>
                <p:nvPr/>
              </p:nvGrpSpPr>
              <p:grpSpPr>
                <a:xfrm rot="10800000">
                  <a:off x="9181714" y="3072263"/>
                  <a:ext cx="168525" cy="452137"/>
                  <a:chOff x="6883431" y="3116880"/>
                  <a:chExt cx="168525" cy="452137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76D6874B-4C58-42F9-8BC3-C1A48769F0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116880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F8F6D9D8-2AF4-410B-B48F-B99980D488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569017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0D50870-7812-4A29-BABF-D83029DE6867}"/>
                  </a:ext>
                </a:extLst>
              </p:cNvPr>
              <p:cNvGrpSpPr/>
              <p:nvPr/>
            </p:nvGrpSpPr>
            <p:grpSpPr>
              <a:xfrm rot="10800000">
                <a:off x="10418072" y="4243199"/>
                <a:ext cx="1141627" cy="1582903"/>
                <a:chOff x="4985881" y="3036361"/>
                <a:chExt cx="871537" cy="1191075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F969C141-0372-49DE-9A49-08D107EA2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4754" y="3036361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D5D106A-8299-4B07-A21A-1B710DC94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0287" y="3036361"/>
                  <a:ext cx="254466" cy="2348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D38D23B-8448-458B-AB54-DEBAAAB37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0287" y="3271253"/>
                  <a:ext cx="0" cy="7212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78EAE007-21D9-4208-AB41-69AD62548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85881" y="3992543"/>
                  <a:ext cx="254465" cy="23489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BA1DAA3-7625-40DD-8CD6-5BFB6F9E0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2533" y="3036361"/>
                  <a:ext cx="6122" cy="119107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3050AA9-8E4D-46E7-9914-90B908FD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0348" y="4227436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F4B5EA7-7EC1-4C8C-A030-4E18DBA71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5688893" y="3036361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838B54A8-7F27-460B-AF7D-0B8EC76D8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400" y="3775505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E8765E-57EF-4A05-A4C2-E0BA3B9370E2}"/>
                  </a:ext>
                </a:extLst>
              </p:cNvPr>
              <p:cNvSpPr/>
              <p:nvPr/>
            </p:nvSpPr>
            <p:spPr>
              <a:xfrm>
                <a:off x="9609954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A0B8798-88DF-4765-B284-7C5668D3CF43}"/>
                  </a:ext>
                </a:extLst>
              </p:cNvPr>
              <p:cNvSpPr/>
              <p:nvPr/>
            </p:nvSpPr>
            <p:spPr>
              <a:xfrm>
                <a:off x="10412280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7B77113-A0EA-4B20-BAC6-07F0DC9A04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7394" y="6041908"/>
                <a:ext cx="2305390" cy="57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2A2B94D-53ED-47EC-BC87-86D944A28B4F}"/>
                  </a:ext>
                </a:extLst>
              </p:cNvPr>
              <p:cNvSpPr/>
              <p:nvPr/>
            </p:nvSpPr>
            <p:spPr>
              <a:xfrm>
                <a:off x="9255585" y="4855780"/>
                <a:ext cx="314931" cy="3623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AC96CF8-B75F-4218-879F-036E51E274FE}"/>
                  </a:ext>
                </a:extLst>
              </p:cNvPr>
              <p:cNvSpPr/>
              <p:nvPr/>
            </p:nvSpPr>
            <p:spPr>
              <a:xfrm>
                <a:off x="10668132" y="4852676"/>
                <a:ext cx="315145" cy="3563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F09FA1D-901A-404D-84CC-F83A5DD5B9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2554" y="6422506"/>
                <a:ext cx="555518" cy="2150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6F816EC-6D3D-41A0-8942-DF838855B38D}"/>
                  </a:ext>
                </a:extLst>
              </p:cNvPr>
              <p:cNvCxnSpPr/>
              <p:nvPr/>
            </p:nvCxnSpPr>
            <p:spPr>
              <a:xfrm flipV="1">
                <a:off x="9824551" y="6267954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1146FC8-CB2A-47D0-BE92-6F776DFC2BB2}"/>
                  </a:ext>
                </a:extLst>
              </p:cNvPr>
              <p:cNvCxnSpPr/>
              <p:nvPr/>
            </p:nvCxnSpPr>
            <p:spPr>
              <a:xfrm flipV="1">
                <a:off x="9827082" y="6113402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C27630B-040A-4DBC-8F0A-CAC7767B4F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4724" y="6047671"/>
                <a:ext cx="409898" cy="152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30FEC6C-D379-4CB4-B203-CFBE4751D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1250" y="6044789"/>
                <a:ext cx="595611" cy="136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AFF105A-4035-4A1D-A500-6225AC4C37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87359" y="4149942"/>
                <a:ext cx="512930" cy="4792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94231A3-4B52-4785-A39C-DBBFB5F8E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6598" y="5455183"/>
                <a:ext cx="457703" cy="431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A914FB4-5A65-4D32-81EF-4962CABEB9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5209" y="4629229"/>
                <a:ext cx="1374" cy="82775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8CDEFF0-1580-428E-99EB-28AE5942B40C}"/>
                  </a:ext>
                </a:extLst>
              </p:cNvPr>
              <p:cNvGrpSpPr/>
              <p:nvPr/>
            </p:nvGrpSpPr>
            <p:grpSpPr>
              <a:xfrm rot="10800000">
                <a:off x="11143790" y="4184462"/>
                <a:ext cx="512930" cy="1738550"/>
                <a:chOff x="7131528" y="4535912"/>
                <a:chExt cx="512930" cy="1738550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3C35F7A-B81B-46FD-8901-6829AA2FB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1528" y="4535912"/>
                  <a:ext cx="512930" cy="47928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2D317431-E648-4409-9999-E70A3F8743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752" y="5842952"/>
                  <a:ext cx="457703" cy="43151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2CD53C05-6827-423E-A417-13FEF4BA5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9378" y="5015199"/>
                  <a:ext cx="1374" cy="82775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FB3F1F-1502-418C-855E-0B8C53135CD6}"/>
                  </a:ext>
                </a:extLst>
              </p:cNvPr>
              <p:cNvSpPr/>
              <p:nvPr/>
            </p:nvSpPr>
            <p:spPr>
              <a:xfrm>
                <a:off x="11087716" y="3611376"/>
                <a:ext cx="55881" cy="745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0B2BC9B-ED92-4F90-992B-7247E8B41976}"/>
                  </a:ext>
                </a:extLst>
              </p:cNvPr>
              <p:cNvSpPr/>
              <p:nvPr/>
            </p:nvSpPr>
            <p:spPr>
              <a:xfrm>
                <a:off x="10768170" y="4242589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7AEB768-0EC8-40A7-A9C7-9B5D39AF1EA8}"/>
                  </a:ext>
                </a:extLst>
              </p:cNvPr>
              <p:cNvSpPr/>
              <p:nvPr/>
            </p:nvSpPr>
            <p:spPr>
              <a:xfrm>
                <a:off x="10413446" y="4243644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853CDCC-7EF9-402A-BB06-1D508F50B368}"/>
                  </a:ext>
                </a:extLst>
              </p:cNvPr>
              <p:cNvSpPr/>
              <p:nvPr/>
            </p:nvSpPr>
            <p:spPr>
              <a:xfrm>
                <a:off x="10517493" y="4372169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CBC1C73-1C20-45B9-89FC-FEE7E2792DA5}"/>
                  </a:ext>
                </a:extLst>
              </p:cNvPr>
              <p:cNvSpPr/>
              <p:nvPr/>
            </p:nvSpPr>
            <p:spPr>
              <a:xfrm>
                <a:off x="10419542" y="521475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315B3A-1176-4F5E-95D7-D4C85C468C32}"/>
                  </a:ext>
                </a:extLst>
              </p:cNvPr>
              <p:cNvSpPr/>
              <p:nvPr/>
            </p:nvSpPr>
            <p:spPr>
              <a:xfrm>
                <a:off x="10523589" y="5343278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D6B56CB-7687-401F-AE88-6744FF29DB4F}"/>
                  </a:ext>
                </a:extLst>
              </p:cNvPr>
              <p:cNvSpPr/>
              <p:nvPr/>
            </p:nvSpPr>
            <p:spPr>
              <a:xfrm>
                <a:off x="9605337" y="5224181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F074372-C7D8-466C-8C68-AA84C051E01C}"/>
                  </a:ext>
                </a:extLst>
              </p:cNvPr>
              <p:cNvSpPr/>
              <p:nvPr/>
            </p:nvSpPr>
            <p:spPr>
              <a:xfrm>
                <a:off x="9354660" y="5353761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EA9270-2970-4BAE-A661-BAC8714535B3}"/>
                  </a:ext>
                </a:extLst>
              </p:cNvPr>
              <p:cNvSpPr/>
              <p:nvPr/>
            </p:nvSpPr>
            <p:spPr>
              <a:xfrm rot="5400000">
                <a:off x="10436091" y="4055553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1BD5260-19D5-4A05-A10F-30F402CDCB00}"/>
                  </a:ext>
                </a:extLst>
              </p:cNvPr>
              <p:cNvSpPr/>
              <p:nvPr/>
            </p:nvSpPr>
            <p:spPr>
              <a:xfrm rot="5400000">
                <a:off x="9640318" y="4058048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2FE1703-C538-478D-9410-77EA0E63E5C1}"/>
                </a:ext>
              </a:extLst>
            </p:cNvPr>
            <p:cNvGrpSpPr/>
            <p:nvPr/>
          </p:nvGrpSpPr>
          <p:grpSpPr>
            <a:xfrm>
              <a:off x="10272346" y="3867520"/>
              <a:ext cx="2660695" cy="1311003"/>
              <a:chOff x="6733768" y="1263684"/>
              <a:chExt cx="3198181" cy="246278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02C6356-4102-4185-AE90-98694DE8A0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3845" y="1823535"/>
                <a:ext cx="0" cy="432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1DEEF05-1BD1-427F-9EE0-21FD80265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3843" y="2256034"/>
                <a:ext cx="28468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D4DBBD-29F1-41D3-A270-18FCDBC9284F}"/>
                  </a:ext>
                </a:extLst>
              </p:cNvPr>
              <p:cNvSpPr txBox="1"/>
              <p:nvPr/>
            </p:nvSpPr>
            <p:spPr>
              <a:xfrm>
                <a:off x="8027447" y="1263684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BBBA62-E80F-4371-9BDC-FA7E73DF0E8B}"/>
                  </a:ext>
                </a:extLst>
              </p:cNvPr>
              <p:cNvSpPr txBox="1"/>
              <p:nvPr/>
            </p:nvSpPr>
            <p:spPr>
              <a:xfrm>
                <a:off x="8435876" y="1802777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288957-499B-4F56-8B84-59A5897AEDA2}"/>
                  </a:ext>
                </a:extLst>
              </p:cNvPr>
              <p:cNvSpPr txBox="1"/>
              <p:nvPr/>
            </p:nvSpPr>
            <p:spPr>
              <a:xfrm>
                <a:off x="7925664" y="2002127"/>
                <a:ext cx="261256" cy="48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C1604-9383-4BF6-8B47-DFA9AB4034A7}"/>
                  </a:ext>
                </a:extLst>
              </p:cNvPr>
              <p:cNvSpPr txBox="1"/>
              <p:nvPr/>
            </p:nvSpPr>
            <p:spPr>
              <a:xfrm>
                <a:off x="6733768" y="2381832"/>
                <a:ext cx="261256" cy="509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977BE6B-D7FE-445B-8959-F4FD00C190F2}"/>
                  </a:ext>
                </a:extLst>
              </p:cNvPr>
              <p:cNvSpPr txBox="1"/>
              <p:nvPr/>
            </p:nvSpPr>
            <p:spPr>
              <a:xfrm>
                <a:off x="9670693" y="3216964"/>
                <a:ext cx="261256" cy="509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0308E5-80A1-4FE2-BBBE-8DDA2EC372A2}"/>
              </a:ext>
            </a:extLst>
          </p:cNvPr>
          <p:cNvGrpSpPr/>
          <p:nvPr/>
        </p:nvGrpSpPr>
        <p:grpSpPr>
          <a:xfrm rot="6148577">
            <a:off x="1139413" y="3242584"/>
            <a:ext cx="469993" cy="518389"/>
            <a:chOff x="5225143" y="5103223"/>
            <a:chExt cx="559107" cy="606565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A8CE5A7-580B-4595-8075-F88C1DD612BE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9381983-B009-4423-82B1-1BDD19F32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25D3E0C-DE6F-42D8-BF0B-E5D9E6B1D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376B2D3-D93A-4937-804E-077A790E11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A4A293-74B0-4442-916D-8E6FD6204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ED2903A-21C3-40CD-9B54-23DA02293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95408B0-F275-47AE-846D-8EC9133469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9987BE1-E00C-475F-8726-8058464F9951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403A14B-8D6D-4635-9CE9-EB5F00EBD161}"/>
              </a:ext>
            </a:extLst>
          </p:cNvPr>
          <p:cNvCxnSpPr>
            <a:cxnSpLocks/>
          </p:cNvCxnSpPr>
          <p:nvPr/>
        </p:nvCxnSpPr>
        <p:spPr>
          <a:xfrm flipH="1">
            <a:off x="1680407" y="3054666"/>
            <a:ext cx="352262" cy="2429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663AEA3-C800-4E2A-A8A5-AE997F08FCEA}"/>
                  </a:ext>
                </a:extLst>
              </p:cNvPr>
              <p:cNvSpPr txBox="1"/>
              <p:nvPr/>
            </p:nvSpPr>
            <p:spPr>
              <a:xfrm>
                <a:off x="1963530" y="2764391"/>
                <a:ext cx="361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663AEA3-C800-4E2A-A8A5-AE997F08F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530" y="2764391"/>
                <a:ext cx="361176" cy="369332"/>
              </a:xfrm>
              <a:prstGeom prst="rect">
                <a:avLst/>
              </a:prstGeom>
              <a:blipFill>
                <a:blip r:embed="rId4"/>
                <a:stretch>
                  <a:fillRect r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C113F7B-7A70-462B-9CEB-8DF532270384}"/>
              </a:ext>
            </a:extLst>
          </p:cNvPr>
          <p:cNvCxnSpPr/>
          <p:nvPr/>
        </p:nvCxnSpPr>
        <p:spPr>
          <a:xfrm>
            <a:off x="1390869" y="3527259"/>
            <a:ext cx="600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081D95-F404-493F-8576-8994369C5181}"/>
                  </a:ext>
                </a:extLst>
              </p:cNvPr>
              <p:cNvSpPr txBox="1"/>
              <p:nvPr/>
            </p:nvSpPr>
            <p:spPr>
              <a:xfrm>
                <a:off x="1750567" y="3268682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081D95-F404-493F-8576-8994369C5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567" y="3268682"/>
                <a:ext cx="197170" cy="276999"/>
              </a:xfrm>
              <a:prstGeom prst="rect">
                <a:avLst/>
              </a:prstGeom>
              <a:blipFill>
                <a:blip r:embed="rId5"/>
                <a:stretch>
                  <a:fillRect l="-33333" r="-3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4DDA687-F584-4AC8-90B2-4AB57397C27F}"/>
              </a:ext>
            </a:extLst>
          </p:cNvPr>
          <p:cNvGrpSpPr/>
          <p:nvPr/>
        </p:nvGrpSpPr>
        <p:grpSpPr>
          <a:xfrm rot="6148577">
            <a:off x="4550867" y="4071608"/>
            <a:ext cx="705461" cy="646095"/>
            <a:chOff x="5225143" y="5103223"/>
            <a:chExt cx="559107" cy="606565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2E75F2A-50E1-4A50-AE9A-42289845DF82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6FC5712-406A-4C45-8655-9700866F7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A54B631-0D60-413B-8A79-DF047A55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2B10563-6723-4080-9BA2-C1F562C5B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1B96DE-BBF8-41E6-B042-421559C10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5F5F9DC-9066-4DCB-A734-C57E7D7D47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81681B9-0A3F-4801-AD4B-315873342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19DC203-54D9-44F4-AF6B-053CC4AB109D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747FF62-89E6-4DFE-B5CB-7C6741E22229}"/>
              </a:ext>
            </a:extLst>
          </p:cNvPr>
          <p:cNvCxnSpPr>
            <a:cxnSpLocks/>
          </p:cNvCxnSpPr>
          <p:nvPr/>
        </p:nvCxnSpPr>
        <p:spPr>
          <a:xfrm flipH="1">
            <a:off x="5558073" y="3724790"/>
            <a:ext cx="352262" cy="2429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CF7CF52-7419-4A93-B7D1-F7EB9BC71ADD}"/>
                  </a:ext>
                </a:extLst>
              </p:cNvPr>
              <p:cNvSpPr txBox="1"/>
              <p:nvPr/>
            </p:nvSpPr>
            <p:spPr>
              <a:xfrm>
                <a:off x="5855687" y="3493377"/>
                <a:ext cx="361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CF7CF52-7419-4A93-B7D1-F7EB9BC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687" y="3493377"/>
                <a:ext cx="361176" cy="369332"/>
              </a:xfrm>
              <a:prstGeom prst="rect">
                <a:avLst/>
              </a:prstGeom>
              <a:blipFill>
                <a:blip r:embed="rId6"/>
                <a:stretch>
                  <a:fillRect r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CA1D280-290C-4CFF-9F9E-95B706DC0921}"/>
              </a:ext>
            </a:extLst>
          </p:cNvPr>
          <p:cNvCxnSpPr/>
          <p:nvPr/>
        </p:nvCxnSpPr>
        <p:spPr>
          <a:xfrm>
            <a:off x="4625724" y="4803349"/>
            <a:ext cx="6003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A8FB864-FCDF-4B71-8868-664F0D71952D}"/>
                  </a:ext>
                </a:extLst>
              </p:cNvPr>
              <p:cNvSpPr txBox="1"/>
              <p:nvPr/>
            </p:nvSpPr>
            <p:spPr>
              <a:xfrm>
                <a:off x="4833693" y="4531916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A8FB864-FCDF-4B71-8868-664F0D719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693" y="4531916"/>
                <a:ext cx="197170" cy="276999"/>
              </a:xfrm>
              <a:prstGeom prst="rect">
                <a:avLst/>
              </a:prstGeom>
              <a:blipFill>
                <a:blip r:embed="rId7"/>
                <a:stretch>
                  <a:fillRect l="-37500" r="-3437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7745FAC-0AE7-4A49-B86E-144230C2BC49}"/>
              </a:ext>
            </a:extLst>
          </p:cNvPr>
          <p:cNvCxnSpPr>
            <a:cxnSpLocks/>
          </p:cNvCxnSpPr>
          <p:nvPr/>
        </p:nvCxnSpPr>
        <p:spPr>
          <a:xfrm>
            <a:off x="5504562" y="3688512"/>
            <a:ext cx="0" cy="404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D109396-839B-4561-805E-B06CF5A9E598}"/>
                  </a:ext>
                </a:extLst>
              </p:cNvPr>
              <p:cNvSpPr txBox="1"/>
              <p:nvPr/>
            </p:nvSpPr>
            <p:spPr>
              <a:xfrm>
                <a:off x="6844429" y="4555864"/>
                <a:ext cx="24528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D109396-839B-4561-805E-B06CF5A9E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429" y="4555864"/>
                <a:ext cx="2452831" cy="369332"/>
              </a:xfrm>
              <a:prstGeom prst="rect">
                <a:avLst/>
              </a:prstGeom>
              <a:blipFill>
                <a:blip r:embed="rId8"/>
                <a:stretch>
                  <a:fillRect l="-22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3A0730C-FC3B-42BE-AB1E-D39D03747C0F}"/>
                  </a:ext>
                </a:extLst>
              </p:cNvPr>
              <p:cNvSpPr txBox="1"/>
              <p:nvPr/>
            </p:nvSpPr>
            <p:spPr>
              <a:xfrm>
                <a:off x="6845360" y="2673610"/>
                <a:ext cx="1455985" cy="504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u="none" strike="noStrike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𝑎𝑥𝑖𝑎𝑙</m:t>
                            </m:r>
                          </m:sub>
                        </m:sSub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3A0730C-FC3B-42BE-AB1E-D39D03747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360" y="2673610"/>
                <a:ext cx="1455985" cy="504305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1B23D76-EAE1-40B1-B5F6-8E48BDB917A0}"/>
                  </a:ext>
                </a:extLst>
              </p:cNvPr>
              <p:cNvSpPr txBox="1"/>
              <p:nvPr/>
            </p:nvSpPr>
            <p:spPr>
              <a:xfrm>
                <a:off x="4564832" y="3901713"/>
                <a:ext cx="5152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1B23D76-EAE1-40B1-B5F6-8E48BDB91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832" y="3901713"/>
                <a:ext cx="5152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A38830B-FF3C-4AF5-B807-8BB1157A872B}"/>
                  </a:ext>
                </a:extLst>
              </p:cNvPr>
              <p:cNvSpPr txBox="1"/>
              <p:nvPr/>
            </p:nvSpPr>
            <p:spPr>
              <a:xfrm>
                <a:off x="5604024" y="4222233"/>
                <a:ext cx="602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𝑎𝑥𝑖𝑎𝑙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A38830B-FF3C-4AF5-B807-8BB1157A8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024" y="4222233"/>
                <a:ext cx="602600" cy="369332"/>
              </a:xfrm>
              <a:prstGeom prst="rect">
                <a:avLst/>
              </a:prstGeom>
              <a:blipFill>
                <a:blip r:embed="rId11"/>
                <a:stretch>
                  <a:fillRect r="-18182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199E9E7-E38D-4CB3-84AF-C3175BBCD910}"/>
              </a:ext>
            </a:extLst>
          </p:cNvPr>
          <p:cNvGrpSpPr/>
          <p:nvPr/>
        </p:nvGrpSpPr>
        <p:grpSpPr>
          <a:xfrm rot="2732176">
            <a:off x="5245786" y="4207170"/>
            <a:ext cx="469993" cy="518389"/>
            <a:chOff x="5225143" y="5103223"/>
            <a:chExt cx="559107" cy="60656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DF6F928-38ED-4DE1-8704-CE306841BA43}"/>
                </a:ext>
              </a:extLst>
            </p:cNvPr>
            <p:cNvCxnSpPr>
              <a:cxnSpLocks/>
            </p:cNvCxnSpPr>
            <p:nvPr/>
          </p:nvCxnSpPr>
          <p:spPr>
            <a:xfrm>
              <a:off x="5225143" y="5103223"/>
              <a:ext cx="112332" cy="1151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4062ACE-FD12-4598-AC38-02F447595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475" y="5194507"/>
              <a:ext cx="160839" cy="238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41C9490-022F-442E-AB2A-96FE85EF6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194507"/>
              <a:ext cx="98778" cy="2084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15C0D1A-EED8-4B88-8143-6479A4E3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536" y="5309619"/>
              <a:ext cx="217918" cy="933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214879D-E49C-47DB-84F0-B855F1A76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6185" y="5309619"/>
              <a:ext cx="101269" cy="2084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57C935-4F21-43D4-A650-1C25E87E1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185" y="5413867"/>
              <a:ext cx="223388" cy="1042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9ACFD23-CB64-491C-A959-401B7BC61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2132" y="5413867"/>
              <a:ext cx="77441" cy="173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E883380-5B5D-4496-8EC7-B274883EF170}"/>
                </a:ext>
              </a:extLst>
            </p:cNvPr>
            <p:cNvCxnSpPr>
              <a:cxnSpLocks/>
            </p:cNvCxnSpPr>
            <p:nvPr/>
          </p:nvCxnSpPr>
          <p:spPr>
            <a:xfrm>
              <a:off x="5662132" y="5587669"/>
              <a:ext cx="122118" cy="1221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FD356354-8D72-45D0-92FD-19E4143BA6E5}"/>
              </a:ext>
            </a:extLst>
          </p:cNvPr>
          <p:cNvSpPr txBox="1"/>
          <p:nvPr/>
        </p:nvSpPr>
        <p:spPr>
          <a:xfrm>
            <a:off x="8051249" y="4071999"/>
            <a:ext cx="1989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C.8 (rearranged)*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D830D1-3F9A-4F24-9C72-DB3DCE35F7DA}"/>
                  </a:ext>
                </a:extLst>
              </p:cNvPr>
              <p:cNvSpPr txBox="1"/>
              <p:nvPr/>
            </p:nvSpPr>
            <p:spPr>
              <a:xfrm>
                <a:off x="6821809" y="2020024"/>
                <a:ext cx="1779083" cy="51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𝑎𝑥𝑖𝑎𝑙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4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7D830D1-3F9A-4F24-9C72-DB3DCE35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809" y="2020024"/>
                <a:ext cx="1779083" cy="518283"/>
              </a:xfrm>
              <a:prstGeom prst="rect">
                <a:avLst/>
              </a:prstGeom>
              <a:blipFill>
                <a:blip r:embed="rId12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C2F7C951-219D-45C0-B067-3312B06F3090}"/>
              </a:ext>
            </a:extLst>
          </p:cNvPr>
          <p:cNvSpPr txBox="1"/>
          <p:nvPr/>
        </p:nvSpPr>
        <p:spPr>
          <a:xfrm>
            <a:off x="7589521" y="6457575"/>
            <a:ext cx="6209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*Hale thesis </a:t>
            </a:r>
            <a:r>
              <a:rPr lang="en-US" dirty="0" err="1"/>
              <a:t>pg</a:t>
            </a:r>
            <a:r>
              <a:rPr lang="en-US" dirty="0"/>
              <a:t> 419 C.8 (Hertz Circular contact)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E1D9672-6959-4DD8-83B2-403BD78331A9}"/>
              </a:ext>
            </a:extLst>
          </p:cNvPr>
          <p:cNvSpPr txBox="1"/>
          <p:nvPr/>
        </p:nvSpPr>
        <p:spPr>
          <a:xfrm>
            <a:off x="982756" y="6530725"/>
            <a:ext cx="6900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Misumi bearing </a:t>
            </a:r>
            <a:r>
              <a:rPr lang="en-US" dirty="0"/>
              <a:t>ref. – same size as current bearings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18B4E8FD-EB62-43E8-BE85-D586ABF660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36169" y="188559"/>
            <a:ext cx="2246583" cy="47366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9BBFC73-A174-47A0-B055-980500D03AE7}"/>
                  </a:ext>
                </a:extLst>
              </p:cNvPr>
              <p:cNvSpPr txBox="1"/>
              <p:nvPr/>
            </p:nvSpPr>
            <p:spPr>
              <a:xfrm>
                <a:off x="6579222" y="3196865"/>
                <a:ext cx="1603073" cy="719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u="none" strike="noStrike" baseline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9BBFC73-A174-47A0-B055-980500D03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222" y="3196865"/>
                <a:ext cx="1603073" cy="7197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073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8AD9F6-C277-4A0A-BBD4-74EFBC6FE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 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3C35943-C054-40EE-90D5-90B46E3CAB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6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BDC2-E28C-4F41-8BE8-19BE2383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C8B82-65E7-4152-870D-66AB63BBF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r="8422"/>
          <a:stretch/>
        </p:blipFill>
        <p:spPr>
          <a:xfrm rot="5400000">
            <a:off x="7529188" y="2594645"/>
            <a:ext cx="4692663" cy="3274422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1E93F4-EF30-4D07-857D-1FB95D635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r="26709"/>
          <a:stretch/>
        </p:blipFill>
        <p:spPr>
          <a:xfrm rot="10800000">
            <a:off x="400184" y="1958769"/>
            <a:ext cx="5200651" cy="435133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12B291-6426-4683-B4F2-9CB566093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8111" y="2802287"/>
            <a:ext cx="5081587" cy="24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97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F1A5-9261-4450-8C22-E47DE455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9363BC-4F86-4689-AF5F-57E93427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2" r="13021"/>
          <a:stretch/>
        </p:blipFill>
        <p:spPr>
          <a:xfrm rot="5400000">
            <a:off x="742586" y="2752366"/>
            <a:ext cx="3505200" cy="301062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3648F7-11A5-4F12-BB98-1F2ABA960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0" t="261" r="39522" b="-261"/>
          <a:stretch/>
        </p:blipFill>
        <p:spPr>
          <a:xfrm rot="5400000">
            <a:off x="5241585" y="2079830"/>
            <a:ext cx="1995071" cy="3710401"/>
          </a:xfrm>
          <a:prstGeom prst="rect">
            <a:avLst/>
          </a:prstGeom>
        </p:spPr>
      </p:pic>
      <p:pic>
        <p:nvPicPr>
          <p:cNvPr id="7" name="Picture 2" descr="No description available.">
            <a:extLst>
              <a:ext uri="{FF2B5EF4-FFF2-40B4-BE49-F238E27FC236}">
                <a16:creationId xmlns:a16="http://schemas.microsoft.com/office/drawing/2014/main" id="{97777C29-EB16-4260-96F6-935CB485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372" y="1869444"/>
            <a:ext cx="2403756" cy="462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561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54EA-54F2-4B0F-98BA-BDEA801A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065C-44E9-4024-888B-1CCE835CB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65C48E-A3E0-4B34-8F30-CC3EDD032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65515"/>
            <a:ext cx="4071937" cy="41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52C508-0349-4217-A2D3-B2537974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1027906"/>
            <a:ext cx="4762500" cy="524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78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90601-EEF2-471C-A6A2-F1200405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FCBED-A2C9-40C0-8104-15F362789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944085"/>
            <a:ext cx="4352925" cy="2116005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BEAB94A-212E-4CA0-A6CB-38906111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49" y="1709615"/>
            <a:ext cx="6505575" cy="44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CB81-6AAB-4C77-8462-942005F9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9A275-2E1E-4416-9CE5-3B184BE5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24351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Used spread sheet to inform design</a:t>
            </a:r>
          </a:p>
          <a:p>
            <a:pPr lvl="1"/>
            <a:r>
              <a:rPr lang="en-US" sz="1800" dirty="0"/>
              <a:t>Ordered new dowel pins to get higher </a:t>
            </a:r>
            <a:r>
              <a:rPr lang="en-US" sz="1800" strike="sngStrike" dirty="0"/>
              <a:t>Young’s modulus</a:t>
            </a:r>
            <a:r>
              <a:rPr lang="en-US" sz="1800" dirty="0"/>
              <a:t> Ultimate Tensile strength(contact stresses too high with provided pins)</a:t>
            </a:r>
          </a:p>
          <a:p>
            <a:pPr lvl="1"/>
            <a:r>
              <a:rPr lang="en-US" sz="1800" dirty="0"/>
              <a:t>Preload required: 26 lbf/115 N </a:t>
            </a:r>
          </a:p>
          <a:p>
            <a:pPr lvl="2"/>
            <a:r>
              <a:rPr lang="en-US" sz="1400" dirty="0"/>
              <a:t>Used wave washers with this working load</a:t>
            </a:r>
          </a:p>
          <a:p>
            <a:r>
              <a:rPr lang="en-US" sz="2400" dirty="0"/>
              <a:t>Repeatability</a:t>
            </a:r>
          </a:p>
          <a:p>
            <a:pPr lvl="1"/>
            <a:r>
              <a:rPr lang="en-US" sz="1800" dirty="0"/>
              <a:t>Measured: 0.001”/25.4 </a:t>
            </a:r>
            <a:r>
              <a:rPr lang="el-GR" sz="1800" dirty="0">
                <a:ea typeface="DengXian" panose="02010600030101010101" pitchFamily="2" charset="-122"/>
              </a:rPr>
              <a:t>μ</a:t>
            </a:r>
            <a:r>
              <a:rPr lang="en-US" sz="1800" dirty="0"/>
              <a:t>m repeatability in x and y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sz="1800" dirty="0"/>
              <a:t>Almost meets FR of 25 </a:t>
            </a:r>
            <a:r>
              <a:rPr lang="el-GR" sz="1800" dirty="0">
                <a:ea typeface="DengXian" panose="02010600030101010101" pitchFamily="2" charset="-122"/>
              </a:rPr>
              <a:t>μ</a:t>
            </a:r>
            <a:r>
              <a:rPr lang="en-US" sz="1800" dirty="0"/>
              <a:t>m </a:t>
            </a:r>
          </a:p>
          <a:p>
            <a:pPr lvl="1"/>
            <a:r>
              <a:rPr lang="en-US" sz="1800" dirty="0"/>
              <a:t>Most likely due to </a:t>
            </a:r>
            <a:r>
              <a:rPr lang="en-US" sz="1800" strike="sngStrike" dirty="0"/>
              <a:t>assembly error </a:t>
            </a:r>
            <a:r>
              <a:rPr lang="en-US" sz="1800" dirty="0"/>
              <a:t>bolt tightening</a:t>
            </a:r>
            <a:endParaRPr lang="en-US" sz="1800" strike="sngStrike" dirty="0"/>
          </a:p>
          <a:p>
            <a:r>
              <a:rPr lang="en-US" sz="2400" dirty="0"/>
              <a:t>Displacement under load</a:t>
            </a:r>
          </a:p>
          <a:p>
            <a:pPr lvl="1"/>
            <a:r>
              <a:rPr lang="en-US" sz="1800" u="sng" dirty="0"/>
              <a:t>Calculated </a:t>
            </a:r>
            <a:r>
              <a:rPr lang="en-US" sz="1800" dirty="0"/>
              <a:t>displacement in x, y =4</a:t>
            </a:r>
            <a:r>
              <a:rPr lang="el-GR" sz="1800" dirty="0">
                <a:ea typeface="DengXian" panose="02010600030101010101" pitchFamily="2" charset="-122"/>
              </a:rPr>
              <a:t> μ</a:t>
            </a:r>
            <a:r>
              <a:rPr lang="en-US" sz="1800" dirty="0"/>
              <a:t>m, stiffness = 3.75 N/</a:t>
            </a:r>
            <a:r>
              <a:rPr lang="el-GR" sz="1800" dirty="0">
                <a:ea typeface="DengXian" panose="02010600030101010101" pitchFamily="2" charset="-122"/>
              </a:rPr>
              <a:t>μ</a:t>
            </a:r>
            <a:r>
              <a:rPr lang="en-US" sz="1800" dirty="0"/>
              <a:t>m (using spread sheet)</a:t>
            </a:r>
          </a:p>
          <a:p>
            <a:pPr lvl="1"/>
            <a:r>
              <a:rPr lang="en-US" sz="1800" u="sng" dirty="0"/>
              <a:t>Measured</a:t>
            </a:r>
            <a:r>
              <a:rPr lang="en-US" sz="1800" dirty="0"/>
              <a:t> displacement</a:t>
            </a:r>
          </a:p>
          <a:p>
            <a:pPr lvl="2"/>
            <a:r>
              <a:rPr lang="en-US" sz="1600" dirty="0"/>
              <a:t>&lt; 25.4 </a:t>
            </a:r>
            <a:r>
              <a:rPr lang="el-GR" sz="1600" dirty="0">
                <a:ea typeface="DengXian" panose="02010600030101010101" pitchFamily="2" charset="-122"/>
              </a:rPr>
              <a:t>μ</a:t>
            </a:r>
            <a:r>
              <a:rPr lang="en-US" sz="1600" dirty="0"/>
              <a:t>m/0.001”  for 15 N load in x and y  </a:t>
            </a:r>
          </a:p>
          <a:p>
            <a:pPr lvl="2"/>
            <a:r>
              <a:rPr lang="en-US" sz="1600" dirty="0"/>
              <a:t>25.4 </a:t>
            </a:r>
            <a:r>
              <a:rPr lang="el-GR" sz="1600" dirty="0">
                <a:ea typeface="DengXian" panose="02010600030101010101" pitchFamily="2" charset="-122"/>
              </a:rPr>
              <a:t>μ</a:t>
            </a:r>
            <a:r>
              <a:rPr lang="en-US" sz="1600" dirty="0"/>
              <a:t>m/0.001” for 44.5 N load in z  (calculated -4.7 </a:t>
            </a:r>
            <a:r>
              <a:rPr lang="el-GR" sz="1600" dirty="0">
                <a:ea typeface="DengXian" panose="02010600030101010101" pitchFamily="2" charset="-122"/>
              </a:rPr>
              <a:t>μ</a:t>
            </a:r>
            <a:r>
              <a:rPr lang="en-US" sz="1600" dirty="0"/>
              <a:t>m in z)</a:t>
            </a:r>
          </a:p>
          <a:p>
            <a:pPr marL="914400" lvl="2" indent="0">
              <a:buNone/>
            </a:pPr>
            <a:r>
              <a:rPr lang="en-US" sz="1600" dirty="0"/>
              <a:t>=&gt; Meets FR of 25 </a:t>
            </a:r>
            <a:r>
              <a:rPr lang="el-GR" sz="1600" dirty="0">
                <a:ea typeface="DengXian" panose="02010600030101010101" pitchFamily="2" charset="-122"/>
              </a:rPr>
              <a:t>μ</a:t>
            </a:r>
            <a:r>
              <a:rPr lang="en-US" sz="1600" dirty="0"/>
              <a:t>m</a:t>
            </a:r>
          </a:p>
          <a:p>
            <a:pPr lvl="1"/>
            <a:r>
              <a:rPr lang="en-US" sz="1800" dirty="0"/>
              <a:t>Discrepancy</a:t>
            </a:r>
          </a:p>
          <a:p>
            <a:pPr lvl="2"/>
            <a:r>
              <a:rPr lang="en-US" sz="1600" dirty="0"/>
              <a:t>The measured displacement values were over the calculated values</a:t>
            </a:r>
          </a:p>
          <a:p>
            <a:pPr lvl="2"/>
            <a:r>
              <a:rPr lang="en-US" sz="1600" dirty="0"/>
              <a:t>Spread sheet doesn’t account for pallet stiffness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305732-DCD3-49D7-A6C5-C6218E730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7" t="10132" r="9318"/>
          <a:stretch/>
        </p:blipFill>
        <p:spPr>
          <a:xfrm>
            <a:off x="8686221" y="76671"/>
            <a:ext cx="3438817" cy="1817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B70568-642C-4FA6-A467-37E7F1E91C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6" r="31240"/>
          <a:stretch/>
        </p:blipFill>
        <p:spPr>
          <a:xfrm rot="5400000">
            <a:off x="6565462" y="-103893"/>
            <a:ext cx="1817739" cy="21788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93BB98-7F79-4B69-BB2B-680844441E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" t="-3205" r="14983" b="3324"/>
          <a:stretch/>
        </p:blipFill>
        <p:spPr>
          <a:xfrm rot="5400000">
            <a:off x="8880827" y="3447875"/>
            <a:ext cx="3999701" cy="23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4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810C-92FE-4063-9462-0163A0C5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3E2DE-9ADA-47DB-9CB0-7802103A3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HTM Model contains: assembly misalignment, Beam deflection, Bolted joint deflection, Carriage deflection, Axial thermal expansion</a:t>
            </a:r>
          </a:p>
          <a:p>
            <a:pPr lvl="1"/>
            <a:r>
              <a:rPr lang="en-US" dirty="0"/>
              <a:t>Estimated cutting forces of 15 N</a:t>
            </a:r>
          </a:p>
          <a:p>
            <a:pPr lvl="1"/>
            <a:r>
              <a:rPr lang="en-US" dirty="0"/>
              <a:t>Focused on deflections in y, worst case scenario (tool at end of x-axis)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0">
                <a:extLst>
                  <a:ext uri="{FF2B5EF4-FFF2-40B4-BE49-F238E27FC236}">
                    <a16:creationId xmlns:a16="http://schemas.microsoft.com/office/drawing/2014/main" id="{4189B3C8-C988-46D4-AB77-E00B07A788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098005"/>
                  </p:ext>
                </p:extLst>
              </p:nvPr>
            </p:nvGraphicFramePr>
            <p:xfrm>
              <a:off x="838200" y="3675820"/>
              <a:ext cx="6816538" cy="26129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206">
                      <a:extLst>
                        <a:ext uri="{9D8B030D-6E8A-4147-A177-3AD203B41FA5}">
                          <a16:colId xmlns:a16="http://schemas.microsoft.com/office/drawing/2014/main" val="3307904982"/>
                        </a:ext>
                      </a:extLst>
                    </a:gridCol>
                    <a:gridCol w="1135505">
                      <a:extLst>
                        <a:ext uri="{9D8B030D-6E8A-4147-A177-3AD203B41FA5}">
                          <a16:colId xmlns:a16="http://schemas.microsoft.com/office/drawing/2014/main" val="2514271812"/>
                        </a:ext>
                      </a:extLst>
                    </a:gridCol>
                    <a:gridCol w="1234644">
                      <a:extLst>
                        <a:ext uri="{9D8B030D-6E8A-4147-A177-3AD203B41FA5}">
                          <a16:colId xmlns:a16="http://schemas.microsoft.com/office/drawing/2014/main" val="2505208097"/>
                        </a:ext>
                      </a:extLst>
                    </a:gridCol>
                    <a:gridCol w="1037771">
                      <a:extLst>
                        <a:ext uri="{9D8B030D-6E8A-4147-A177-3AD203B41FA5}">
                          <a16:colId xmlns:a16="http://schemas.microsoft.com/office/drawing/2014/main" val="228705882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423838468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3740610425"/>
                        </a:ext>
                      </a:extLst>
                    </a:gridCol>
                  </a:tblGrid>
                  <a:tr h="149399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Assembly Error (0.5 deg)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Thermal expansion -Axial elongation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Beam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Bolted joints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deflection [m]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1990257"/>
                      </a:ext>
                    </a:extLst>
                  </a:tr>
                  <a:tr h="2883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-6.54E-04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6.68E-06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2.39E-07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2.44E-04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773274990"/>
                      </a:ext>
                    </a:extLst>
                  </a:tr>
                  <a:tr h="3054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1.27E-04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1.10E-04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7.58E-04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944423736"/>
                      </a:ext>
                    </a:extLst>
                  </a:tr>
                  <a:tr h="2883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-7.70E-05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-3.33E-07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-6.10E-07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-9.95E-05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28426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0">
                <a:extLst>
                  <a:ext uri="{FF2B5EF4-FFF2-40B4-BE49-F238E27FC236}">
                    <a16:creationId xmlns:a16="http://schemas.microsoft.com/office/drawing/2014/main" id="{4189B3C8-C988-46D4-AB77-E00B07A788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098005"/>
                  </p:ext>
                </p:extLst>
              </p:nvPr>
            </p:nvGraphicFramePr>
            <p:xfrm>
              <a:off x="838200" y="3675820"/>
              <a:ext cx="6816538" cy="26129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206">
                      <a:extLst>
                        <a:ext uri="{9D8B030D-6E8A-4147-A177-3AD203B41FA5}">
                          <a16:colId xmlns:a16="http://schemas.microsoft.com/office/drawing/2014/main" val="3307904982"/>
                        </a:ext>
                      </a:extLst>
                    </a:gridCol>
                    <a:gridCol w="1135505">
                      <a:extLst>
                        <a:ext uri="{9D8B030D-6E8A-4147-A177-3AD203B41FA5}">
                          <a16:colId xmlns:a16="http://schemas.microsoft.com/office/drawing/2014/main" val="2514271812"/>
                        </a:ext>
                      </a:extLst>
                    </a:gridCol>
                    <a:gridCol w="1234644">
                      <a:extLst>
                        <a:ext uri="{9D8B030D-6E8A-4147-A177-3AD203B41FA5}">
                          <a16:colId xmlns:a16="http://schemas.microsoft.com/office/drawing/2014/main" val="2505208097"/>
                        </a:ext>
                      </a:extLst>
                    </a:gridCol>
                    <a:gridCol w="1037771">
                      <a:extLst>
                        <a:ext uri="{9D8B030D-6E8A-4147-A177-3AD203B41FA5}">
                          <a16:colId xmlns:a16="http://schemas.microsoft.com/office/drawing/2014/main" val="228705882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4238384683"/>
                        </a:ext>
                      </a:extLst>
                    </a:gridCol>
                    <a:gridCol w="1136206">
                      <a:extLst>
                        <a:ext uri="{9D8B030D-6E8A-4147-A177-3AD203B41FA5}">
                          <a16:colId xmlns:a16="http://schemas.microsoft.com/office/drawing/2014/main" val="3740610425"/>
                        </a:ext>
                      </a:extLst>
                    </a:gridCol>
                  </a:tblGrid>
                  <a:tr h="149399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Assembly Error (0.5 deg)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Thermal expansion -Axial elongation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Beam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Bolted joints deflection [m]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deflection [m]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19902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5" t="-418333" r="-500535" b="-2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-6.54E-04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6.68E-06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2.39E-07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2.44E-04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773274990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5" t="-485938" r="-500535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1.27E-04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1.10E-04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7.58E-04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9444237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5" t="-625000" r="-500535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-1.43E-03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-7.70E-05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-3.33E-07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-6.10E-07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-9.95E-05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28426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5D16FA-3FBE-4271-8064-CADC17D81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890028"/>
                  </p:ext>
                </p:extLst>
              </p:nvPr>
            </p:nvGraphicFramePr>
            <p:xfrm>
              <a:off x="8070351" y="3675820"/>
              <a:ext cx="3432361" cy="2623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8475">
                      <a:extLst>
                        <a:ext uri="{9D8B030D-6E8A-4147-A177-3AD203B41FA5}">
                          <a16:colId xmlns:a16="http://schemas.microsoft.com/office/drawing/2014/main" val="1438073179"/>
                        </a:ext>
                      </a:extLst>
                    </a:gridCol>
                    <a:gridCol w="1128475">
                      <a:extLst>
                        <a:ext uri="{9D8B030D-6E8A-4147-A177-3AD203B41FA5}">
                          <a16:colId xmlns:a16="http://schemas.microsoft.com/office/drawing/2014/main" val="1660825916"/>
                        </a:ext>
                      </a:extLst>
                    </a:gridCol>
                    <a:gridCol w="1175411">
                      <a:extLst>
                        <a:ext uri="{9D8B030D-6E8A-4147-A177-3AD203B41FA5}">
                          <a16:colId xmlns:a16="http://schemas.microsoft.com/office/drawing/2014/main" val="1881053483"/>
                        </a:ext>
                      </a:extLst>
                    </a:gridCol>
                  </a:tblGrid>
                  <a:tr h="15043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Bolted joints stiffness [Nm/rad]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stiffness [Nm/rad]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42385"/>
                      </a:ext>
                    </a:extLst>
                  </a:tr>
                  <a:tr h="3167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~635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237969763"/>
                      </a:ext>
                    </a:extLst>
                  </a:tr>
                  <a:tr h="3355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~710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215465037"/>
                      </a:ext>
                    </a:extLst>
                  </a:tr>
                  <a:tr h="3167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~672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41283764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25D16FA-3FBE-4271-8064-CADC17D811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5890028"/>
                  </p:ext>
                </p:extLst>
              </p:nvPr>
            </p:nvGraphicFramePr>
            <p:xfrm>
              <a:off x="8070351" y="3675820"/>
              <a:ext cx="3432361" cy="2623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8475">
                      <a:extLst>
                        <a:ext uri="{9D8B030D-6E8A-4147-A177-3AD203B41FA5}">
                          <a16:colId xmlns:a16="http://schemas.microsoft.com/office/drawing/2014/main" val="1438073179"/>
                        </a:ext>
                      </a:extLst>
                    </a:gridCol>
                    <a:gridCol w="1128475">
                      <a:extLst>
                        <a:ext uri="{9D8B030D-6E8A-4147-A177-3AD203B41FA5}">
                          <a16:colId xmlns:a16="http://schemas.microsoft.com/office/drawing/2014/main" val="1660825916"/>
                        </a:ext>
                      </a:extLst>
                    </a:gridCol>
                    <a:gridCol w="1175411">
                      <a:extLst>
                        <a:ext uri="{9D8B030D-6E8A-4147-A177-3AD203B41FA5}">
                          <a16:colId xmlns:a16="http://schemas.microsoft.com/office/drawing/2014/main" val="1881053483"/>
                        </a:ext>
                      </a:extLst>
                    </a:gridCol>
                  </a:tblGrid>
                  <a:tr h="150438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Bolted joints stiffness [Nm/rad]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Carriage stiffness [Nm/rad]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4238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421667" r="-207568" b="-2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~635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237969763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489063" r="-20756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~10^5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~710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21546503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" t="-628333" r="-207568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effectLst/>
                            </a:rPr>
                            <a:t>~10^6</a:t>
                          </a: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dirty="0">
                              <a:effectLst/>
                            </a:rPr>
                            <a:t>~672</a:t>
                          </a: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41283764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193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16B3-3D43-4238-96C0-8BBBD92B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Device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3018E1A7-172A-4517-8C66-DB3D3FCAA0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564" y="1400176"/>
                <a:ext cx="9160531" cy="5278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Bench mark:</a:t>
                </a:r>
                <a:endParaRPr lang="en-US" u="sng" dirty="0"/>
              </a:p>
              <a:p>
                <a:r>
                  <a:rPr lang="en-US" dirty="0"/>
                  <a:t>Max angular misalignment is ~0.5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r>
                  <a:rPr lang="en-US" dirty="0"/>
                  <a:t> misalignment from experimental tests</a:t>
                </a:r>
              </a:p>
              <a:p>
                <a:r>
                  <a:rPr lang="en-US" dirty="0"/>
                  <a:t>HTM predicted errors if all 3 axes misaligned: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= -0.654,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= 1.43,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= -1.43 mm	</a:t>
                </a:r>
              </a:p>
              <a:p>
                <a:pPr marL="0" algn="ctr" rtl="0" eaLnBrk="1" fontAlgn="b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b="1" i="0" u="none" strike="noStrike" kern="1200" dirty="0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</a:rPr>
                  <a:t>-6.54E-04</a:t>
                </a:r>
                <a:endParaRPr lang="en-US" sz="1800" b="0" i="0" u="none" strike="noStrike" dirty="0">
                  <a:effectLst/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Alignment solution – parallel surfaces &amp; flat plate</a:t>
                </a:r>
              </a:p>
              <a:p>
                <a:pPr lvl="1"/>
                <a:r>
                  <a:rPr lang="en-US" dirty="0"/>
                  <a:t>Z to Y: 2 nubs contact inner grooves of z tower, other nubs contact wall of y rail</a:t>
                </a:r>
              </a:p>
              <a:p>
                <a:pPr lvl="1"/>
                <a:r>
                  <a:rPr lang="en-US" dirty="0"/>
                  <a:t>X and Z, X to CNC head: Use as flat plate to have top of mounting plate flush with x –axis</a:t>
                </a:r>
              </a:p>
              <a:p>
                <a:pPr marL="0" indent="0">
                  <a:buNone/>
                </a:pPr>
                <a:r>
                  <a:rPr lang="en-US" dirty="0"/>
                  <a:t>Validation</a:t>
                </a:r>
              </a:p>
              <a:p>
                <a:r>
                  <a:rPr lang="en-US" dirty="0"/>
                  <a:t>Measured angular error with inclinometer (+/- 0.2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r>
                  <a:rPr lang="en-US" dirty="0">
                    <a:ea typeface="DengXian" panose="02010600030101010101" pitchFamily="2" charset="-122"/>
                  </a:rPr>
                  <a:t>)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Z to X : 0.1-0.2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</a:p>
              <a:p>
                <a:pPr lvl="1"/>
                <a:r>
                  <a:rPr lang="en-US" dirty="0">
                    <a:ea typeface="DengXian" panose="02010600030101010101" pitchFamily="2" charset="-122"/>
                  </a:rPr>
                  <a:t>Limited by inclinometer accuracy*</a:t>
                </a:r>
              </a:p>
              <a:p>
                <a:r>
                  <a:rPr lang="en-US" dirty="0"/>
                  <a:t>Measured difference in distances between either side of z tower</a:t>
                </a:r>
              </a:p>
              <a:p>
                <a:pPr lvl="1"/>
                <a:r>
                  <a:rPr lang="en-US" dirty="0"/>
                  <a:t>Z to Y : 0.0713 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  <a:endParaRPr lang="en-US" dirty="0"/>
              </a:p>
              <a:p>
                <a:pPr lvl="1"/>
                <a:endParaRPr lang="en-US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dirty="0"/>
                  <a:t>Meets FR* of &lt; 0.5</a:t>
                </a:r>
                <a:r>
                  <a:rPr lang="en-US" dirty="0">
                    <a:latin typeface="DengXian" panose="02010600030101010101" pitchFamily="2" charset="-122"/>
                    <a:ea typeface="DengXian" panose="02010600030101010101" pitchFamily="2" charset="-122"/>
                  </a:rPr>
                  <a:t>°</a:t>
                </a:r>
              </a:p>
              <a:p>
                <a:pPr lvl="1"/>
                <a:endParaRPr lang="en-US" dirty="0"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3018E1A7-172A-4517-8C66-DB3D3FCAA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64" y="1400176"/>
                <a:ext cx="9160531" cy="5278920"/>
              </a:xfrm>
              <a:prstGeom prst="rect">
                <a:avLst/>
              </a:prstGeom>
              <a:blipFill>
                <a:blip r:embed="rId3"/>
                <a:stretch>
                  <a:fillRect l="-931" t="-2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D18EAC92-1007-45FF-9AC9-2F79FD588D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5" r="46481"/>
          <a:stretch/>
        </p:blipFill>
        <p:spPr>
          <a:xfrm rot="5400000">
            <a:off x="8458010" y="5321329"/>
            <a:ext cx="1163663" cy="17538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76E24-1BB0-4BBC-912A-BB8194411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5" t="8144" r="8803" b="4422"/>
          <a:stretch/>
        </p:blipFill>
        <p:spPr>
          <a:xfrm rot="5400000">
            <a:off x="9213774" y="3952928"/>
            <a:ext cx="3547207" cy="21070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7474D51-AE71-49A1-8652-040D85B96D5F}"/>
              </a:ext>
            </a:extLst>
          </p:cNvPr>
          <p:cNvSpPr txBox="1"/>
          <p:nvPr/>
        </p:nvSpPr>
        <p:spPr>
          <a:xfrm>
            <a:off x="10393986" y="1882785"/>
            <a:ext cx="10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Z to 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05A315-3582-4332-B3EB-72662B1AC5EB}"/>
              </a:ext>
            </a:extLst>
          </p:cNvPr>
          <p:cNvSpPr txBox="1"/>
          <p:nvPr/>
        </p:nvSpPr>
        <p:spPr>
          <a:xfrm>
            <a:off x="10092855" y="4067693"/>
            <a:ext cx="10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Z to X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59B8B8A-F68C-4BCD-B322-5D1054B85B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8" t="364" r="24406" b="4717"/>
          <a:stretch/>
        </p:blipFill>
        <p:spPr>
          <a:xfrm rot="5400000">
            <a:off x="8600261" y="68278"/>
            <a:ext cx="1339818" cy="132051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8FD189B-720F-40F7-810C-B834E14654CE}"/>
              </a:ext>
            </a:extLst>
          </p:cNvPr>
          <p:cNvGrpSpPr/>
          <p:nvPr/>
        </p:nvGrpSpPr>
        <p:grpSpPr>
          <a:xfrm>
            <a:off x="10053661" y="331015"/>
            <a:ext cx="1889786" cy="2755699"/>
            <a:chOff x="10111433" y="531335"/>
            <a:chExt cx="1889786" cy="275569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2AD1037-81F3-4EAC-8666-131035236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5" r="21375"/>
            <a:stretch/>
          </p:blipFill>
          <p:spPr>
            <a:xfrm rot="5400000">
              <a:off x="9696653" y="946115"/>
              <a:ext cx="2719346" cy="1889786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BCDA840-84F4-4B9E-90EE-1BEEF173230A}"/>
                </a:ext>
              </a:extLst>
            </p:cNvPr>
            <p:cNvGrpSpPr/>
            <p:nvPr/>
          </p:nvGrpSpPr>
          <p:grpSpPr>
            <a:xfrm>
              <a:off x="11274450" y="2553604"/>
              <a:ext cx="726769" cy="626938"/>
              <a:chOff x="7639580" y="1315600"/>
              <a:chExt cx="1004025" cy="976069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9B07A3B-B9B4-43C4-B6FE-79BFC303FA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38306" y="1526930"/>
                <a:ext cx="0" cy="4325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A28A309-2624-4FD5-86FF-258F1039B7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0452" y="1959431"/>
                <a:ext cx="309776" cy="1046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5BE7409-5B83-4032-8817-CFD95CF89A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8310" y="1959429"/>
                <a:ext cx="220069" cy="3042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9379A9-AA88-4096-8694-8966B1217805}"/>
                  </a:ext>
                </a:extLst>
              </p:cNvPr>
              <p:cNvSpPr txBox="1"/>
              <p:nvPr/>
            </p:nvSpPr>
            <p:spPr>
              <a:xfrm>
                <a:off x="8197318" y="1315600"/>
                <a:ext cx="261257" cy="369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8D527F-8D46-4A99-B743-E359FC9297C3}"/>
                  </a:ext>
                </a:extLst>
              </p:cNvPr>
              <p:cNvSpPr txBox="1"/>
              <p:nvPr/>
            </p:nvSpPr>
            <p:spPr>
              <a:xfrm>
                <a:off x="8382348" y="1922339"/>
                <a:ext cx="261257" cy="36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EF81F1-FA05-4DC4-A07C-3977BE217910}"/>
                  </a:ext>
                </a:extLst>
              </p:cNvPr>
              <p:cNvSpPr txBox="1"/>
              <p:nvPr/>
            </p:nvSpPr>
            <p:spPr>
              <a:xfrm>
                <a:off x="7639580" y="1694705"/>
                <a:ext cx="261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A67215-C5DA-4292-A6DC-BB6E031200E3}"/>
                </a:ext>
              </a:extLst>
            </p:cNvPr>
            <p:cNvSpPr txBox="1"/>
            <p:nvPr/>
          </p:nvSpPr>
          <p:spPr>
            <a:xfrm>
              <a:off x="10637077" y="2917702"/>
              <a:ext cx="1017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 to Y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09E326E-1AB6-4AA2-9E90-4C0DD374DECF}"/>
              </a:ext>
            </a:extLst>
          </p:cNvPr>
          <p:cNvSpPr txBox="1"/>
          <p:nvPr/>
        </p:nvSpPr>
        <p:spPr>
          <a:xfrm>
            <a:off x="6743091" y="543869"/>
            <a:ext cx="198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Alignment device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E64E5D5-760B-4039-B0C3-786E239972F0}"/>
              </a:ext>
            </a:extLst>
          </p:cNvPr>
          <p:cNvCxnSpPr/>
          <p:nvPr/>
        </p:nvCxnSpPr>
        <p:spPr>
          <a:xfrm flipV="1">
            <a:off x="10209570" y="1552110"/>
            <a:ext cx="739469" cy="104503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6577F8-F20A-4DF1-AB64-B04F236BCF2A}"/>
              </a:ext>
            </a:extLst>
          </p:cNvPr>
          <p:cNvCxnSpPr>
            <a:cxnSpLocks/>
          </p:cNvCxnSpPr>
          <p:nvPr/>
        </p:nvCxnSpPr>
        <p:spPr>
          <a:xfrm flipV="1">
            <a:off x="10428739" y="2606963"/>
            <a:ext cx="709307" cy="183199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EF2232-5AA9-4FDC-A95E-7B00AD3643CB}"/>
                  </a:ext>
                </a:extLst>
              </p:cNvPr>
              <p:cNvSpPr txBox="1"/>
              <p:nvPr/>
            </p:nvSpPr>
            <p:spPr>
              <a:xfrm>
                <a:off x="11088671" y="2292753"/>
                <a:ext cx="189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EF2232-5AA9-4FDC-A95E-7B00AD364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671" y="2292753"/>
                <a:ext cx="189112" cy="369332"/>
              </a:xfrm>
              <a:prstGeom prst="rect">
                <a:avLst/>
              </a:prstGeom>
              <a:blipFill>
                <a:blip r:embed="rId9"/>
                <a:stretch>
                  <a:fillRect r="-10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6C9D9D-C090-4404-8418-4B2053939418}"/>
                  </a:ext>
                </a:extLst>
              </p:cNvPr>
              <p:cNvSpPr txBox="1"/>
              <p:nvPr/>
            </p:nvSpPr>
            <p:spPr>
              <a:xfrm>
                <a:off x="10381198" y="1192805"/>
                <a:ext cx="189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6C9D9D-C090-4404-8418-4B2053939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198" y="1192805"/>
                <a:ext cx="189112" cy="369332"/>
              </a:xfrm>
              <a:prstGeom prst="rect">
                <a:avLst/>
              </a:prstGeom>
              <a:blipFill>
                <a:blip r:embed="rId10"/>
                <a:stretch>
                  <a:fillRect r="-96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70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0D4929-0E87-4728-9716-7DB69016A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446" y="-21557"/>
            <a:ext cx="1984582" cy="1984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92723-924D-4E49-829F-08527EC2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– Assessment &amp; Design Change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A0864-2721-4F1C-8A0D-1AC44C61A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8" r="27193"/>
          <a:stretch/>
        </p:blipFill>
        <p:spPr>
          <a:xfrm>
            <a:off x="10304891" y="1942237"/>
            <a:ext cx="1761137" cy="199250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9DCC057-8D4F-4F1F-9808-C364D53CDA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737351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Measured deflection while spindle running CNC head and x-axis</a:t>
                </a:r>
              </a:p>
              <a:p>
                <a:pPr lvl="1"/>
                <a:r>
                  <a:rPr lang="en-US" dirty="0"/>
                  <a:t>0.003” on CNC head, 0.001” x-axis</a:t>
                </a:r>
              </a:p>
              <a:p>
                <a:r>
                  <a:rPr lang="en-US" dirty="0"/>
                  <a:t>Motor mount experimentally determined to be major source of noise</a:t>
                </a:r>
              </a:p>
              <a:p>
                <a:r>
                  <a:rPr lang="en-US" dirty="0"/>
                  <a:t>Estimated natural frequency of current L-bracket and motor via Solid works modal analysis</a:t>
                </a:r>
              </a:p>
              <a:p>
                <a:pPr lvl="1"/>
                <a:r>
                  <a:rPr lang="en-US" dirty="0"/>
                  <a:t>Original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: 390 Hz,  New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: 10,300 Hz</a:t>
                </a:r>
              </a:p>
              <a:p>
                <a:pPr lvl="1"/>
                <a:r>
                  <a:rPr lang="en-US" dirty="0"/>
                  <a:t>Motor frequency: 300 Hz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9DCC057-8D4F-4F1F-9808-C364D53CD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7373519" cy="4351338"/>
              </a:xfrm>
              <a:prstGeom prst="rect">
                <a:avLst/>
              </a:prstGeom>
              <a:blipFill>
                <a:blip r:embed="rId5"/>
                <a:stretch>
                  <a:fillRect l="-1489" t="-2241" r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DBC8F89-30E6-419B-B4CB-F9AD059609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" r="39843"/>
          <a:stretch/>
        </p:blipFill>
        <p:spPr>
          <a:xfrm>
            <a:off x="8478831" y="2004135"/>
            <a:ext cx="1826060" cy="196379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0FF37-5CDB-42D9-934C-FC705820A77B}"/>
              </a:ext>
            </a:extLst>
          </p:cNvPr>
          <p:cNvGrpSpPr/>
          <p:nvPr/>
        </p:nvGrpSpPr>
        <p:grpSpPr>
          <a:xfrm>
            <a:off x="11353800" y="38507"/>
            <a:ext cx="670246" cy="552473"/>
            <a:chOff x="7715791" y="1025557"/>
            <a:chExt cx="1003844" cy="93387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DFBF5B8-52C6-495D-B125-E62EDC814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8306" y="1526930"/>
              <a:ext cx="0" cy="432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414CC5C-439C-4197-9689-FFE630FB84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228" y="1840288"/>
              <a:ext cx="293237" cy="11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2D4270F-3276-4C9E-96A0-0E313CAA5A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13870" y="1680401"/>
              <a:ext cx="224438" cy="279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4690B0-7F87-4470-806C-558C1B8080DE}"/>
                </a:ext>
              </a:extLst>
            </p:cNvPr>
            <p:cNvSpPr txBox="1"/>
            <p:nvPr/>
          </p:nvSpPr>
          <p:spPr>
            <a:xfrm>
              <a:off x="8107677" y="1025557"/>
              <a:ext cx="261256" cy="36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F1A1B4-FBC7-4D81-BA60-83D1F903D75B}"/>
                </a:ext>
              </a:extLst>
            </p:cNvPr>
            <p:cNvSpPr txBox="1"/>
            <p:nvPr/>
          </p:nvSpPr>
          <p:spPr>
            <a:xfrm>
              <a:off x="7715791" y="1276245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634AC6-8808-4F7F-816E-5C266B35D52C}"/>
                </a:ext>
              </a:extLst>
            </p:cNvPr>
            <p:cNvSpPr txBox="1"/>
            <p:nvPr/>
          </p:nvSpPr>
          <p:spPr>
            <a:xfrm>
              <a:off x="8458379" y="1590099"/>
              <a:ext cx="261256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4E1A43-57D5-41EB-B39E-53183BA0D4DC}"/>
                  </a:ext>
                </a:extLst>
              </p:cNvPr>
              <p:cNvSpPr txBox="1"/>
              <p:nvPr/>
            </p:nvSpPr>
            <p:spPr>
              <a:xfrm>
                <a:off x="8435164" y="3934742"/>
                <a:ext cx="1761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390 Hz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4E1A43-57D5-41EB-B39E-53183BA0D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164" y="3934742"/>
                <a:ext cx="1761137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817D35-0117-44DC-890B-F2A1B9348FA6}"/>
                  </a:ext>
                </a:extLst>
              </p:cNvPr>
              <p:cNvSpPr txBox="1"/>
              <p:nvPr/>
            </p:nvSpPr>
            <p:spPr>
              <a:xfrm>
                <a:off x="10430863" y="3926819"/>
                <a:ext cx="17611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10,300 Hz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817D35-0117-44DC-890B-F2A1B9348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863" y="3926819"/>
                <a:ext cx="1761137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55225E8-3B50-45A5-80B3-E5022D15C1EE}"/>
              </a:ext>
            </a:extLst>
          </p:cNvPr>
          <p:cNvSpPr txBox="1"/>
          <p:nvPr/>
        </p:nvSpPr>
        <p:spPr>
          <a:xfrm>
            <a:off x="10196301" y="4456327"/>
            <a:ext cx="1975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Motor not actually fixed to bracket in reality like shown here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4C9AB3-63C0-43BE-8426-4654B290603B}"/>
                  </a:ext>
                </a:extLst>
              </p:cNvPr>
              <p:cNvSpPr txBox="1"/>
              <p:nvPr/>
            </p:nvSpPr>
            <p:spPr>
              <a:xfrm>
                <a:off x="7619892" y="5117487"/>
                <a:ext cx="2095200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4C9AB3-63C0-43BE-8426-4654B2906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892" y="5117487"/>
                <a:ext cx="2095200" cy="8183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26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BEB5-624A-4904-829F-F362BB27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– Implementation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06AB-698D-477C-A947-2393155CA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L-bracket with new motor bracket to reduce structural loop and increase stiffness</a:t>
            </a:r>
          </a:p>
          <a:p>
            <a:r>
              <a:rPr lang="en-US" dirty="0"/>
              <a:t>Decreased CNC head deflection from 0.003” to 0.001”</a:t>
            </a:r>
          </a:p>
          <a:p>
            <a:r>
              <a:rPr lang="en-US" dirty="0"/>
              <a:t>Decreased sound level by from 77 dB to 67 dB with spindle running at 19,000 RPM</a:t>
            </a:r>
          </a:p>
          <a:p>
            <a:pPr marL="0" indent="0">
              <a:buNone/>
            </a:pPr>
            <a:r>
              <a:rPr lang="en-US" dirty="0"/>
              <a:t>=&gt; Meets FR of &lt; 75 dB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91E69-D596-486A-9030-E3FB89E6F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3" t="13685" r="30593" b="26587"/>
          <a:stretch/>
        </p:blipFill>
        <p:spPr>
          <a:xfrm rot="5400000">
            <a:off x="9739288" y="4505364"/>
            <a:ext cx="2589210" cy="1939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FAEA5-B3F4-427E-84AC-16E21DC34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5" t="19542" r="23394" b="9983"/>
          <a:stretch/>
        </p:blipFill>
        <p:spPr>
          <a:xfrm>
            <a:off x="6289906" y="4741817"/>
            <a:ext cx="3632355" cy="197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2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2060-9859-4E7F-89D5-2EBADA4B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Carriage Stiffness</a:t>
            </a:r>
          </a:p>
        </p:txBody>
      </p:sp>
      <p:pic>
        <p:nvPicPr>
          <p:cNvPr id="4" name="Bearing_race_wobble">
            <a:hlinkClick r:id="" action="ppaction://media"/>
            <a:extLst>
              <a:ext uri="{FF2B5EF4-FFF2-40B4-BE49-F238E27FC236}">
                <a16:creationId xmlns:a16="http://schemas.microsoft.com/office/drawing/2014/main" id="{22EBBC6F-59C6-4F23-9103-A9FF2F8CE1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62389" y="45071"/>
            <a:ext cx="3696220" cy="288067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FE4AA-BED1-44A1-A6BE-C9F902BEA7BD}"/>
              </a:ext>
            </a:extLst>
          </p:cNvPr>
          <p:cNvSpPr txBox="1"/>
          <p:nvPr/>
        </p:nvSpPr>
        <p:spPr>
          <a:xfrm>
            <a:off x="10210499" y="2929681"/>
            <a:ext cx="2948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Video courtesy of Sam Gollob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EBC160-9F12-4951-B7D9-BA08BE66E3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026" y="1773141"/>
                <a:ext cx="6521316" cy="43790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Problem: identified wheel bearing axial compliance as major error source, compromises stiffness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about z-tower</a:t>
                </a:r>
              </a:p>
              <a:p>
                <a:pPr lvl="1"/>
                <a:r>
                  <a:rPr lang="en-US" dirty="0"/>
                  <a:t>Measured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673 Nm/rad </a:t>
                </a:r>
              </a:p>
              <a:p>
                <a:pPr lvl="1"/>
                <a:r>
                  <a:rPr lang="en-US" dirty="0"/>
                  <a:t>significantly lower than estimated bolted joint stiffness 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Nm/rad </a:t>
                </a:r>
              </a:p>
              <a:p>
                <a:r>
                  <a:rPr lang="en-US" dirty="0"/>
                  <a:t>Weak y-constraint</a:t>
                </a:r>
              </a:p>
              <a:p>
                <a:r>
                  <a:rPr lang="en-US" dirty="0"/>
                  <a:t>Increase stiffness by removing metal spacer, removes 2nd parallel load path through inner races </a:t>
                </a:r>
              </a:p>
              <a:p>
                <a:pPr lvl="1"/>
                <a:r>
                  <a:rPr lang="en-US" dirty="0"/>
                  <a:t>2 springs in series: this path was much stiffer, so little to no preload on bearing, allowing inner &amp; outer race to move w.r.t to each other</a:t>
                </a:r>
              </a:p>
              <a:p>
                <a:pPr lvl="1"/>
                <a:r>
                  <a:rPr lang="en-US" dirty="0"/>
                  <a:t>Add wave washer for finer control of preload applied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EBC160-9F12-4951-B7D9-BA08BE66E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26" y="1773141"/>
                <a:ext cx="6521316" cy="4379079"/>
              </a:xfrm>
              <a:prstGeom prst="rect">
                <a:avLst/>
              </a:prstGeom>
              <a:blipFill>
                <a:blip r:embed="rId5"/>
                <a:stretch>
                  <a:fillRect l="-1215" t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D3CBE72-D9FE-42F9-801F-602AAB31C1EA}"/>
              </a:ext>
            </a:extLst>
          </p:cNvPr>
          <p:cNvGrpSpPr/>
          <p:nvPr/>
        </p:nvGrpSpPr>
        <p:grpSpPr>
          <a:xfrm>
            <a:off x="7841518" y="2871680"/>
            <a:ext cx="4217094" cy="3964293"/>
            <a:chOff x="7041729" y="2978813"/>
            <a:chExt cx="3669816" cy="3514062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BC8AA52B-C091-4C9F-AD3C-D1E33E7B946B}"/>
                </a:ext>
              </a:extLst>
            </p:cNvPr>
            <p:cNvGrpSpPr/>
            <p:nvPr/>
          </p:nvGrpSpPr>
          <p:grpSpPr>
            <a:xfrm>
              <a:off x="7041729" y="2978813"/>
              <a:ext cx="3669816" cy="3514062"/>
              <a:chOff x="8875835" y="3581652"/>
              <a:chExt cx="3034516" cy="291122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FBCA420-30A9-4E3A-BC09-F7A0B64669A6}"/>
                  </a:ext>
                </a:extLst>
              </p:cNvPr>
              <p:cNvGrpSpPr/>
              <p:nvPr/>
            </p:nvGrpSpPr>
            <p:grpSpPr>
              <a:xfrm>
                <a:off x="9115501" y="4093429"/>
                <a:ext cx="2794850" cy="2399446"/>
                <a:chOff x="7708837" y="3223202"/>
                <a:chExt cx="3947883" cy="3414309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DB3F8C65-A005-4DC1-B209-B9A3FEC55E87}"/>
                    </a:ext>
                  </a:extLst>
                </p:cNvPr>
                <p:cNvSpPr/>
                <p:nvPr/>
              </p:nvSpPr>
              <p:spPr>
                <a:xfrm>
                  <a:off x="10774266" y="5213698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42C2115-C405-4C4F-A578-B049165311FB}"/>
                    </a:ext>
                  </a:extLst>
                </p:cNvPr>
                <p:cNvSpPr/>
                <p:nvPr/>
              </p:nvSpPr>
              <p:spPr>
                <a:xfrm>
                  <a:off x="9250613" y="5225236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F2C73A91-774D-4C4F-A6BC-6111FC098338}"/>
                    </a:ext>
                  </a:extLst>
                </p:cNvPr>
                <p:cNvSpPr/>
                <p:nvPr/>
              </p:nvSpPr>
              <p:spPr>
                <a:xfrm>
                  <a:off x="9603889" y="4242143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181FE8D2-4FB9-4BC9-88E6-9F9DEAE6C473}"/>
                    </a:ext>
                  </a:extLst>
                </p:cNvPr>
                <p:cNvSpPr/>
                <p:nvPr/>
              </p:nvSpPr>
              <p:spPr>
                <a:xfrm>
                  <a:off x="9249165" y="4243198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E7D453BE-F387-4884-9F66-FD8750A866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0302" y="4243199"/>
                  <a:ext cx="21977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54D3EB8-B985-4E4E-A40D-75E2A86B4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86975" y="4243199"/>
                  <a:ext cx="333325" cy="3121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D0EB234-5460-44A5-824A-86861228EC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6975" y="4555364"/>
                  <a:ext cx="0" cy="95857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E5CC7035-5A80-4F65-AD61-B115FFCB5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81204" y="5513937"/>
                  <a:ext cx="333324" cy="3121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1CCA1C40-41AA-4FFD-94A9-EA93964F2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40076" y="4243199"/>
                  <a:ext cx="8019" cy="158290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6C798F05-5EF5-4B69-8063-1A2806544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14531" y="5826103"/>
                  <a:ext cx="21977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37B43D5E-CD00-489B-A1B9-46E74D0CC7E9}"/>
                    </a:ext>
                  </a:extLst>
                </p:cNvPr>
                <p:cNvSpPr/>
                <p:nvPr/>
              </p:nvSpPr>
              <p:spPr>
                <a:xfrm>
                  <a:off x="9353212" y="4371723"/>
                  <a:ext cx="362616" cy="34557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573D50A-27F1-43E2-B131-897CDCD180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95769" y="4753792"/>
                  <a:ext cx="0" cy="1231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F8F37B2F-6A51-43DE-9BC2-DA5F4AF9550F}"/>
                    </a:ext>
                  </a:extLst>
                </p:cNvPr>
                <p:cNvSpPr/>
                <p:nvPr/>
              </p:nvSpPr>
              <p:spPr>
                <a:xfrm>
                  <a:off x="9831890" y="4185386"/>
                  <a:ext cx="577804" cy="24521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B03E392-437D-444E-B3C0-BB87E3BFAFF8}"/>
                    </a:ext>
                  </a:extLst>
                </p:cNvPr>
                <p:cNvSpPr/>
                <p:nvPr/>
              </p:nvSpPr>
              <p:spPr>
                <a:xfrm rot="16200000">
                  <a:off x="9884652" y="3458586"/>
                  <a:ext cx="450874" cy="10027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0D1363A6-CE93-4FFD-9F24-326D8B6EE247}"/>
                    </a:ext>
                  </a:extLst>
                </p:cNvPr>
                <p:cNvGrpSpPr/>
                <p:nvPr/>
              </p:nvGrpSpPr>
              <p:grpSpPr>
                <a:xfrm>
                  <a:off x="9247761" y="5225500"/>
                  <a:ext cx="582755" cy="600877"/>
                  <a:chOff x="8905354" y="3072263"/>
                  <a:chExt cx="444885" cy="452137"/>
                </a:xfrm>
              </p:grpSpPr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DFD41BA5-3118-45CE-A4D8-61DB10BDA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905354" y="3072263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A57C49C5-B891-4492-8E52-C7F7EBF1943A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9181714" y="3072263"/>
                    <a:ext cx="168525" cy="452137"/>
                    <a:chOff x="6883431" y="3116880"/>
                    <a:chExt cx="168525" cy="452137"/>
                  </a:xfrm>
                </p:grpSpPr>
                <p:cxnSp>
                  <p:nvCxnSpPr>
                    <p:cNvPr id="207" name="Straight Connector 206">
                      <a:extLst>
                        <a:ext uri="{FF2B5EF4-FFF2-40B4-BE49-F238E27FC236}">
                          <a16:creationId xmlns:a16="http://schemas.microsoft.com/office/drawing/2014/main" id="{8FD568B7-EC8C-45E6-A3F1-30D1A6C972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83431" y="3116880"/>
                      <a:ext cx="16852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Straight Connector 207">
                      <a:extLst>
                        <a:ext uri="{FF2B5EF4-FFF2-40B4-BE49-F238E27FC236}">
                          <a16:creationId xmlns:a16="http://schemas.microsoft.com/office/drawing/2014/main" id="{CF027D09-2501-43D3-9A31-68ACFE6405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83431" y="3569017"/>
                      <a:ext cx="16852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A428FBA3-5D5F-4A1F-9F4B-08B8496C4DB6}"/>
                    </a:ext>
                  </a:extLst>
                </p:cNvPr>
                <p:cNvGrpSpPr/>
                <p:nvPr/>
              </p:nvGrpSpPr>
              <p:grpSpPr>
                <a:xfrm rot="10800000">
                  <a:off x="10418072" y="4243199"/>
                  <a:ext cx="1141627" cy="1582903"/>
                  <a:chOff x="4985881" y="3036361"/>
                  <a:chExt cx="871537" cy="1191075"/>
                </a:xfrm>
              </p:grpSpPr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AF433D8A-780E-4C9B-A12D-EF1816BEC7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44754" y="3036361"/>
                    <a:ext cx="167779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4136A59-0B60-400F-966D-C27D17FC93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90287" y="3036361"/>
                    <a:ext cx="254466" cy="2348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53C701BC-AB1B-4E4D-AEB4-F8BEC93F3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0287" y="3271253"/>
                    <a:ext cx="0" cy="72129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6A18F70B-AE65-4573-ACCA-FF70A783F9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985881" y="3992543"/>
                    <a:ext cx="254465" cy="234893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5F012FCA-C5DB-4CB7-9471-7461E6E8D8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12533" y="3036361"/>
                    <a:ext cx="6122" cy="119107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DA9DD667-9BAA-4C8C-8ADD-85235640B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40348" y="4227436"/>
                    <a:ext cx="167779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66B55731-139E-48B4-8D95-CA31B951C4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5688893" y="3036361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3491E5BB-F60F-4901-B83E-AAEE4447DA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18400" y="3775505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CE3B8A97-D49A-4D01-BFA6-E1A694BDB9E1}"/>
                    </a:ext>
                  </a:extLst>
                </p:cNvPr>
                <p:cNvSpPr/>
                <p:nvPr/>
              </p:nvSpPr>
              <p:spPr>
                <a:xfrm>
                  <a:off x="9609954" y="5820338"/>
                  <a:ext cx="220562" cy="2158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466F5EAF-A0FA-4EC9-9A8E-ED3ED6D8851A}"/>
                    </a:ext>
                  </a:extLst>
                </p:cNvPr>
                <p:cNvSpPr/>
                <p:nvPr/>
              </p:nvSpPr>
              <p:spPr>
                <a:xfrm>
                  <a:off x="10412280" y="5820338"/>
                  <a:ext cx="220562" cy="2158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6DCB3A12-C1D2-47DE-9457-51587F32C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57394" y="6041908"/>
                  <a:ext cx="2305390" cy="57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71136F63-EB23-4C8B-B5F6-81F06A998FB7}"/>
                    </a:ext>
                  </a:extLst>
                </p:cNvPr>
                <p:cNvSpPr/>
                <p:nvPr/>
              </p:nvSpPr>
              <p:spPr>
                <a:xfrm>
                  <a:off x="9255585" y="4855780"/>
                  <a:ext cx="314931" cy="3623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D8190834-1243-4018-8879-81B563E44556}"/>
                    </a:ext>
                  </a:extLst>
                </p:cNvPr>
                <p:cNvSpPr/>
                <p:nvPr/>
              </p:nvSpPr>
              <p:spPr>
                <a:xfrm>
                  <a:off x="10668132" y="4852676"/>
                  <a:ext cx="315145" cy="35637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FD31E312-0E45-4872-B2E7-FDE37647EC5A}"/>
                    </a:ext>
                  </a:extLst>
                </p:cNvPr>
                <p:cNvSpPr/>
                <p:nvPr/>
              </p:nvSpPr>
              <p:spPr>
                <a:xfrm>
                  <a:off x="9598810" y="4852191"/>
                  <a:ext cx="223552" cy="371083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DF97E2C7-65A9-4B84-A6B9-657A1C85A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62554" y="6422506"/>
                  <a:ext cx="555518" cy="21500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3D660E59-DCC6-4129-9757-E432FD94AE4C}"/>
                    </a:ext>
                  </a:extLst>
                </p:cNvPr>
                <p:cNvCxnSpPr/>
                <p:nvPr/>
              </p:nvCxnSpPr>
              <p:spPr>
                <a:xfrm flipV="1">
                  <a:off x="9824551" y="6267954"/>
                  <a:ext cx="587556" cy="2365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761C5D5E-D1EB-4113-8FC4-8AC35CA2182D}"/>
                    </a:ext>
                  </a:extLst>
                </p:cNvPr>
                <p:cNvCxnSpPr/>
                <p:nvPr/>
              </p:nvCxnSpPr>
              <p:spPr>
                <a:xfrm flipV="1">
                  <a:off x="9827082" y="6113402"/>
                  <a:ext cx="587556" cy="236555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5702CD2D-D975-430E-AE86-9D2357756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24724" y="6047671"/>
                  <a:ext cx="409898" cy="15204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CF4FE79-BCAE-41E7-8289-EDB8B0DC0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21250" y="6044789"/>
                  <a:ext cx="595611" cy="13674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7023AAAF-B022-406D-9940-C502138932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87359" y="4149942"/>
                  <a:ext cx="512930" cy="47928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94F143B-88C8-427A-81E4-F19E9BF96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96583" y="5456982"/>
                  <a:ext cx="457703" cy="43151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F25F760F-8423-4FD7-9AA0-F5D3866E6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5209" y="4629229"/>
                  <a:ext cx="1374" cy="82775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657F4BC1-C88A-4FF4-9382-841E2061EEBE}"/>
                    </a:ext>
                  </a:extLst>
                </p:cNvPr>
                <p:cNvGrpSpPr/>
                <p:nvPr/>
              </p:nvGrpSpPr>
              <p:grpSpPr>
                <a:xfrm rot="10800000">
                  <a:off x="11143790" y="4184462"/>
                  <a:ext cx="512930" cy="1738550"/>
                  <a:chOff x="7131528" y="4535912"/>
                  <a:chExt cx="512930" cy="1738550"/>
                </a:xfrm>
              </p:grpSpPr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1EEBDC21-6922-49C2-B50B-40910DB43F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31528" y="4535912"/>
                    <a:ext cx="512930" cy="479287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7C5D6803-5238-4D0D-ADC3-FCF69BE9AD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0752" y="5842952"/>
                    <a:ext cx="457703" cy="43151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6048B787-4089-4E16-9E72-633053F15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139378" y="5015199"/>
                    <a:ext cx="1374" cy="827753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A4074146-C7CC-4AE9-B549-1911AEEE7D46}"/>
                    </a:ext>
                  </a:extLst>
                </p:cNvPr>
                <p:cNvSpPr/>
                <p:nvPr/>
              </p:nvSpPr>
              <p:spPr>
                <a:xfrm>
                  <a:off x="7708837" y="3223202"/>
                  <a:ext cx="85560" cy="9592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9F6B87AD-174B-4078-B1C7-9197E8AAFEC7}"/>
                    </a:ext>
                  </a:extLst>
                </p:cNvPr>
                <p:cNvSpPr/>
                <p:nvPr/>
              </p:nvSpPr>
              <p:spPr>
                <a:xfrm>
                  <a:off x="10768170" y="4242589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7D909191-F839-49D2-B32B-F1D9CB28E736}"/>
                    </a:ext>
                  </a:extLst>
                </p:cNvPr>
                <p:cNvSpPr/>
                <p:nvPr/>
              </p:nvSpPr>
              <p:spPr>
                <a:xfrm>
                  <a:off x="10413446" y="4243644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2815A38B-E427-4106-A202-C6BCA1C156C6}"/>
                    </a:ext>
                  </a:extLst>
                </p:cNvPr>
                <p:cNvSpPr/>
                <p:nvPr/>
              </p:nvSpPr>
              <p:spPr>
                <a:xfrm>
                  <a:off x="10517493" y="4372169"/>
                  <a:ext cx="362616" cy="34557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8FD505FA-9149-4D5D-911A-C3A597F9C2D4}"/>
                    </a:ext>
                  </a:extLst>
                </p:cNvPr>
                <p:cNvSpPr/>
                <p:nvPr/>
              </p:nvSpPr>
              <p:spPr>
                <a:xfrm>
                  <a:off x="10419542" y="5214753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0EC72C85-42C0-4384-8DFF-F568CA7C948C}"/>
                    </a:ext>
                  </a:extLst>
                </p:cNvPr>
                <p:cNvSpPr/>
                <p:nvPr/>
              </p:nvSpPr>
              <p:spPr>
                <a:xfrm>
                  <a:off x="10523589" y="5343278"/>
                  <a:ext cx="362616" cy="34557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E1955B5-D890-4C5E-ABD0-C3E4ABC3E568}"/>
                    </a:ext>
                  </a:extLst>
                </p:cNvPr>
                <p:cNvSpPr/>
                <p:nvPr/>
              </p:nvSpPr>
              <p:spPr>
                <a:xfrm>
                  <a:off x="9605337" y="5224181"/>
                  <a:ext cx="218901" cy="60931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26691A36-9D1D-4056-B22E-F06D9AC8F471}"/>
                    </a:ext>
                  </a:extLst>
                </p:cNvPr>
                <p:cNvSpPr/>
                <p:nvPr/>
              </p:nvSpPr>
              <p:spPr>
                <a:xfrm>
                  <a:off x="9354660" y="5353761"/>
                  <a:ext cx="362616" cy="34557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1D652BA4-DFEB-4156-A2C4-104A344FBBEB}"/>
                    </a:ext>
                  </a:extLst>
                </p:cNvPr>
                <p:cNvSpPr/>
                <p:nvPr/>
              </p:nvSpPr>
              <p:spPr>
                <a:xfrm rot="5400000">
                  <a:off x="10436091" y="4055553"/>
                  <a:ext cx="158285" cy="24718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7F1F2CC3-FC7A-4666-A112-1E78CC251416}"/>
                  </a:ext>
                </a:extLst>
              </p:cNvPr>
              <p:cNvGrpSpPr/>
              <p:nvPr/>
            </p:nvGrpSpPr>
            <p:grpSpPr>
              <a:xfrm>
                <a:off x="8875835" y="3581652"/>
                <a:ext cx="641818" cy="652644"/>
                <a:chOff x="5055151" y="726666"/>
                <a:chExt cx="771472" cy="1226025"/>
              </a:xfrm>
            </p:grpSpPr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C62AF977-FA34-4AA8-9124-AD986D68AB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73330" y="1286519"/>
                  <a:ext cx="0" cy="4325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Arrow Connector 210">
                  <a:extLst>
                    <a:ext uri="{FF2B5EF4-FFF2-40B4-BE49-F238E27FC236}">
                      <a16:creationId xmlns:a16="http://schemas.microsoft.com/office/drawing/2014/main" id="{6641645A-53EE-4283-9E94-35C8BB137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73330" y="1719016"/>
                  <a:ext cx="28468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B1C5EF83-95E4-4A26-9C8F-5CE2C15D7124}"/>
                    </a:ext>
                  </a:extLst>
                </p:cNvPr>
                <p:cNvSpPr txBox="1"/>
                <p:nvPr/>
              </p:nvSpPr>
              <p:spPr>
                <a:xfrm>
                  <a:off x="5156934" y="726666"/>
                  <a:ext cx="261256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y</a:t>
                  </a:r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269B085-C545-4498-90C3-3627B6513CD5}"/>
                    </a:ext>
                  </a:extLst>
                </p:cNvPr>
                <p:cNvSpPr txBox="1"/>
                <p:nvPr/>
              </p:nvSpPr>
              <p:spPr>
                <a:xfrm>
                  <a:off x="5565367" y="1265760"/>
                  <a:ext cx="261256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x</a:t>
                  </a: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AE80207F-4575-4637-82B3-2C8398166698}"/>
                    </a:ext>
                  </a:extLst>
                </p:cNvPr>
                <p:cNvSpPr txBox="1"/>
                <p:nvPr/>
              </p:nvSpPr>
              <p:spPr>
                <a:xfrm>
                  <a:off x="5055151" y="1465109"/>
                  <a:ext cx="261256" cy="4875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z</a:t>
                  </a:r>
                </a:p>
              </p:txBody>
            </p:sp>
          </p:grpSp>
        </p:grp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241C4D6-D917-408E-B368-4EFDF136D9B2}"/>
                </a:ext>
              </a:extLst>
            </p:cNvPr>
            <p:cNvCxnSpPr>
              <a:cxnSpLocks/>
            </p:cNvCxnSpPr>
            <p:nvPr/>
          </p:nvCxnSpPr>
          <p:spPr>
            <a:xfrm>
              <a:off x="9105797" y="4460919"/>
              <a:ext cx="0" cy="168733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307BD26D-06BB-4F20-894B-1AC7B003A20B}"/>
              </a:ext>
            </a:extLst>
          </p:cNvPr>
          <p:cNvSpPr txBox="1"/>
          <p:nvPr/>
        </p:nvSpPr>
        <p:spPr>
          <a:xfrm>
            <a:off x="9175539" y="3219561"/>
            <a:ext cx="9996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Original design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D9960B7E-146B-478C-819B-E1503514E53C}"/>
              </a:ext>
            </a:extLst>
          </p:cNvPr>
          <p:cNvSpPr txBox="1"/>
          <p:nvPr/>
        </p:nvSpPr>
        <p:spPr>
          <a:xfrm>
            <a:off x="10890342" y="3189068"/>
            <a:ext cx="953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New design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21FE4406-51DB-4C92-A486-850B3F05ABA5}"/>
              </a:ext>
            </a:extLst>
          </p:cNvPr>
          <p:cNvCxnSpPr/>
          <p:nvPr/>
        </p:nvCxnSpPr>
        <p:spPr>
          <a:xfrm>
            <a:off x="10536996" y="3262459"/>
            <a:ext cx="8107" cy="36869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D2CD3D2D-0B14-411A-AAF6-EE97893303E0}"/>
              </a:ext>
            </a:extLst>
          </p:cNvPr>
          <p:cNvGrpSpPr/>
          <p:nvPr/>
        </p:nvGrpSpPr>
        <p:grpSpPr>
          <a:xfrm>
            <a:off x="9742660" y="4472434"/>
            <a:ext cx="431070" cy="1901196"/>
            <a:chOff x="9742660" y="4472434"/>
            <a:chExt cx="431070" cy="1901196"/>
          </a:xfrm>
        </p:grpSpPr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0A93A71F-8BDA-4B17-8C84-5D788A8E477D}"/>
                </a:ext>
              </a:extLst>
            </p:cNvPr>
            <p:cNvSpPr/>
            <p:nvPr/>
          </p:nvSpPr>
          <p:spPr>
            <a:xfrm rot="1042720">
              <a:off x="9758133" y="4472434"/>
              <a:ext cx="392217" cy="314957"/>
            </a:xfrm>
            <a:prstGeom prst="arc">
              <a:avLst>
                <a:gd name="adj1" fmla="val 20894117"/>
                <a:gd name="adj2" fmla="val 1051895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605CE62-6106-4D10-97EF-BA06D408EC38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796" y="4543677"/>
              <a:ext cx="346" cy="1129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658C4A0-A68E-420B-9B5A-346B69566EE5}"/>
                </a:ext>
              </a:extLst>
            </p:cNvPr>
            <p:cNvCxnSpPr>
              <a:cxnSpLocks/>
              <a:endCxn id="156" idx="3"/>
            </p:cNvCxnSpPr>
            <p:nvPr/>
          </p:nvCxnSpPr>
          <p:spPr>
            <a:xfrm flipH="1">
              <a:off x="9844607" y="4731746"/>
              <a:ext cx="273616" cy="2182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036B7AA3-06E9-4AFB-9CCA-326C1C9383D2}"/>
                </a:ext>
              </a:extLst>
            </p:cNvPr>
            <p:cNvSpPr/>
            <p:nvPr/>
          </p:nvSpPr>
          <p:spPr>
            <a:xfrm rot="12221589">
              <a:off x="9778442" y="4932404"/>
              <a:ext cx="392217" cy="314957"/>
            </a:xfrm>
            <a:prstGeom prst="arc">
              <a:avLst>
                <a:gd name="adj1" fmla="val 21228047"/>
                <a:gd name="adj2" fmla="val 1571682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96F3773-FFCC-4F25-94A1-DD59D1551B4B}"/>
                </a:ext>
              </a:extLst>
            </p:cNvPr>
            <p:cNvCxnSpPr>
              <a:cxnSpLocks/>
              <a:endCxn id="277" idx="0"/>
            </p:cNvCxnSpPr>
            <p:nvPr/>
          </p:nvCxnSpPr>
          <p:spPr>
            <a:xfrm flipH="1">
              <a:off x="9782783" y="5028947"/>
              <a:ext cx="4024" cy="55950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E42AF3A7-6AFD-4CB9-B00E-92F8927C1EEA}"/>
                </a:ext>
              </a:extLst>
            </p:cNvPr>
            <p:cNvGrpSpPr/>
            <p:nvPr/>
          </p:nvGrpSpPr>
          <p:grpSpPr>
            <a:xfrm flipV="1">
              <a:off x="9742660" y="5417416"/>
              <a:ext cx="431070" cy="956214"/>
              <a:chOff x="7517578" y="4956665"/>
              <a:chExt cx="431070" cy="967188"/>
            </a:xfrm>
          </p:grpSpPr>
          <p:sp>
            <p:nvSpPr>
              <p:cNvPr id="274" name="Arc 273">
                <a:extLst>
                  <a:ext uri="{FF2B5EF4-FFF2-40B4-BE49-F238E27FC236}">
                    <a16:creationId xmlns:a16="http://schemas.microsoft.com/office/drawing/2014/main" id="{504CC68D-25FB-40A3-9887-60CC14F60094}"/>
                  </a:ext>
                </a:extLst>
              </p:cNvPr>
              <p:cNvSpPr/>
              <p:nvPr/>
            </p:nvSpPr>
            <p:spPr>
              <a:xfrm rot="1042720">
                <a:off x="7517578" y="5178159"/>
                <a:ext cx="392217" cy="314957"/>
              </a:xfrm>
              <a:prstGeom prst="arc">
                <a:avLst>
                  <a:gd name="adj1" fmla="val 20894117"/>
                  <a:gd name="adj2" fmla="val 1051895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348A5573-88F5-47CF-9773-C951A726F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6587" y="4956665"/>
                <a:ext cx="0" cy="405666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56CA3657-1655-412C-82B4-374BFCB26A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52" y="5437471"/>
                <a:ext cx="273616" cy="21820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Arc 276">
                <a:extLst>
                  <a:ext uri="{FF2B5EF4-FFF2-40B4-BE49-F238E27FC236}">
                    <a16:creationId xmlns:a16="http://schemas.microsoft.com/office/drawing/2014/main" id="{B2254980-052B-4D4E-B837-8834F7DC17F5}"/>
                  </a:ext>
                </a:extLst>
              </p:cNvPr>
              <p:cNvSpPr/>
              <p:nvPr/>
            </p:nvSpPr>
            <p:spPr>
              <a:xfrm rot="11442065">
                <a:off x="7556431" y="5608896"/>
                <a:ext cx="392217" cy="314957"/>
              </a:xfrm>
              <a:prstGeom prst="arc">
                <a:avLst>
                  <a:gd name="adj1" fmla="val 21228047"/>
                  <a:gd name="adj2" fmla="val 1571682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8C974C6-04A7-4A19-A972-2A0E6D434D37}"/>
              </a:ext>
            </a:extLst>
          </p:cNvPr>
          <p:cNvGrpSpPr/>
          <p:nvPr/>
        </p:nvGrpSpPr>
        <p:grpSpPr>
          <a:xfrm flipH="1">
            <a:off x="10914958" y="4407652"/>
            <a:ext cx="414690" cy="1976933"/>
            <a:chOff x="7920969" y="4583859"/>
            <a:chExt cx="431070" cy="1976933"/>
          </a:xfrm>
        </p:grpSpPr>
        <p:sp>
          <p:nvSpPr>
            <p:cNvPr id="282" name="Arc 281">
              <a:extLst>
                <a:ext uri="{FF2B5EF4-FFF2-40B4-BE49-F238E27FC236}">
                  <a16:creationId xmlns:a16="http://schemas.microsoft.com/office/drawing/2014/main" id="{A3468249-D37B-4886-B62E-95063E5B2886}"/>
                </a:ext>
              </a:extLst>
            </p:cNvPr>
            <p:cNvSpPr/>
            <p:nvPr/>
          </p:nvSpPr>
          <p:spPr>
            <a:xfrm rot="1042720">
              <a:off x="7936442" y="4659596"/>
              <a:ext cx="392217" cy="314957"/>
            </a:xfrm>
            <a:prstGeom prst="arc">
              <a:avLst>
                <a:gd name="adj1" fmla="val 20894117"/>
                <a:gd name="adj2" fmla="val 105189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FEED94A-1ABC-49FA-8466-DE075858B51F}"/>
                </a:ext>
              </a:extLst>
            </p:cNvPr>
            <p:cNvCxnSpPr>
              <a:cxnSpLocks/>
              <a:stCxn id="245" idx="1"/>
            </p:cNvCxnSpPr>
            <p:nvPr/>
          </p:nvCxnSpPr>
          <p:spPr>
            <a:xfrm flipH="1">
              <a:off x="8325450" y="4583859"/>
              <a:ext cx="5144" cy="25990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75178BBA-F2F1-49F0-8BAD-7D5029E91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2916" y="4918908"/>
              <a:ext cx="273616" cy="21820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Arc 284">
              <a:extLst>
                <a:ext uri="{FF2B5EF4-FFF2-40B4-BE49-F238E27FC236}">
                  <a16:creationId xmlns:a16="http://schemas.microsoft.com/office/drawing/2014/main" id="{FD0EAAC7-BD1C-4F2C-84EE-217DCE0C1A4A}"/>
                </a:ext>
              </a:extLst>
            </p:cNvPr>
            <p:cNvSpPr/>
            <p:nvPr/>
          </p:nvSpPr>
          <p:spPr>
            <a:xfrm rot="12221589">
              <a:off x="7956751" y="5119566"/>
              <a:ext cx="392217" cy="314957"/>
            </a:xfrm>
            <a:prstGeom prst="arc">
              <a:avLst>
                <a:gd name="adj1" fmla="val 21228047"/>
                <a:gd name="adj2" fmla="val 1571682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46B6EB9-C514-4F19-861C-DA3469F677CC}"/>
                </a:ext>
              </a:extLst>
            </p:cNvPr>
            <p:cNvCxnSpPr>
              <a:cxnSpLocks/>
              <a:endCxn id="291" idx="0"/>
            </p:cNvCxnSpPr>
            <p:nvPr/>
          </p:nvCxnSpPr>
          <p:spPr>
            <a:xfrm flipH="1">
              <a:off x="7961092" y="5216109"/>
              <a:ext cx="4024" cy="55950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F64B2008-4A83-49FD-8195-3E365D1C7373}"/>
                </a:ext>
              </a:extLst>
            </p:cNvPr>
            <p:cNvGrpSpPr/>
            <p:nvPr/>
          </p:nvGrpSpPr>
          <p:grpSpPr>
            <a:xfrm flipV="1">
              <a:off x="7920969" y="5604578"/>
              <a:ext cx="431070" cy="956214"/>
              <a:chOff x="7517578" y="4956665"/>
              <a:chExt cx="431070" cy="967188"/>
            </a:xfrm>
          </p:grpSpPr>
          <p:sp>
            <p:nvSpPr>
              <p:cNvPr id="288" name="Arc 287">
                <a:extLst>
                  <a:ext uri="{FF2B5EF4-FFF2-40B4-BE49-F238E27FC236}">
                    <a16:creationId xmlns:a16="http://schemas.microsoft.com/office/drawing/2014/main" id="{A1EEFCC2-5513-4E45-9E0B-F82D61CFE4A0}"/>
                  </a:ext>
                </a:extLst>
              </p:cNvPr>
              <p:cNvSpPr/>
              <p:nvPr/>
            </p:nvSpPr>
            <p:spPr>
              <a:xfrm rot="1042720">
                <a:off x="7517578" y="5178159"/>
                <a:ext cx="392217" cy="314957"/>
              </a:xfrm>
              <a:prstGeom prst="arc">
                <a:avLst>
                  <a:gd name="adj1" fmla="val 20894117"/>
                  <a:gd name="adj2" fmla="val 1051895"/>
                </a:avLst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D3724034-F790-4579-9E35-DD1131FA9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6587" y="4956665"/>
                <a:ext cx="0" cy="405666"/>
              </a:xfrm>
              <a:prstGeom prst="line">
                <a:avLst/>
              </a:prstGeom>
              <a:ln w="5715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9A50FD5F-DE7F-4E04-BBC4-9233D8CE37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04052" y="5437471"/>
                <a:ext cx="273616" cy="218205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AFA71F7A-5434-41D3-B7B8-EBFB2EBEFB84}"/>
                  </a:ext>
                </a:extLst>
              </p:cNvPr>
              <p:cNvSpPr/>
              <p:nvPr/>
            </p:nvSpPr>
            <p:spPr>
              <a:xfrm rot="11442065">
                <a:off x="7556431" y="5608896"/>
                <a:ext cx="392217" cy="314957"/>
              </a:xfrm>
              <a:prstGeom prst="arc">
                <a:avLst>
                  <a:gd name="adj1" fmla="val 21228047"/>
                  <a:gd name="adj2" fmla="val 1571682"/>
                </a:avLst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E9722401-C95F-46B9-A6F2-E686E50E8278}"/>
              </a:ext>
            </a:extLst>
          </p:cNvPr>
          <p:cNvSpPr txBox="1"/>
          <p:nvPr/>
        </p:nvSpPr>
        <p:spPr>
          <a:xfrm>
            <a:off x="11149262" y="3852188"/>
            <a:ext cx="840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Wave washer</a:t>
            </a:r>
          </a:p>
        </p:txBody>
      </p: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705E8557-8476-4E70-B035-EE2ACE981F21}"/>
              </a:ext>
            </a:extLst>
          </p:cNvPr>
          <p:cNvCxnSpPr>
            <a:cxnSpLocks/>
            <a:endCxn id="245" idx="0"/>
          </p:cNvCxnSpPr>
          <p:nvPr/>
        </p:nvCxnSpPr>
        <p:spPr>
          <a:xfrm flipH="1">
            <a:off x="11057180" y="4331915"/>
            <a:ext cx="296008" cy="15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3D6E70E6-DAAB-42D9-AAF6-83AE79184BB2}"/>
              </a:ext>
            </a:extLst>
          </p:cNvPr>
          <p:cNvCxnSpPr/>
          <p:nvPr/>
        </p:nvCxnSpPr>
        <p:spPr>
          <a:xfrm>
            <a:off x="9567268" y="4885378"/>
            <a:ext cx="0" cy="855028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69481A88-7F32-4FFD-81FE-B1C569D5435F}"/>
              </a:ext>
            </a:extLst>
          </p:cNvPr>
          <p:cNvSpPr txBox="1"/>
          <p:nvPr/>
        </p:nvSpPr>
        <p:spPr>
          <a:xfrm>
            <a:off x="8055142" y="3975006"/>
            <a:ext cx="124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y constraints</a:t>
            </a:r>
          </a:p>
        </p:txBody>
      </p: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D2E92188-3BF9-4376-984A-D6218CC77CDB}"/>
              </a:ext>
            </a:extLst>
          </p:cNvPr>
          <p:cNvCxnSpPr>
            <a:cxnSpLocks/>
          </p:cNvCxnSpPr>
          <p:nvPr/>
        </p:nvCxnSpPr>
        <p:spPr>
          <a:xfrm>
            <a:off x="9279407" y="5913225"/>
            <a:ext cx="5290" cy="737233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308FB142-9FE1-4E85-9420-FF9668B919AA}"/>
              </a:ext>
            </a:extLst>
          </p:cNvPr>
          <p:cNvCxnSpPr>
            <a:cxnSpLocks/>
          </p:cNvCxnSpPr>
          <p:nvPr/>
        </p:nvCxnSpPr>
        <p:spPr>
          <a:xfrm flipV="1">
            <a:off x="9250698" y="3942505"/>
            <a:ext cx="2359" cy="803352"/>
          </a:xfrm>
          <a:prstGeom prst="line">
            <a:avLst/>
          </a:prstGeom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7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451E-166C-45D0-A83D-9B0E0AE3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Carriage Preloading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02F7F-87CB-489C-9682-9B056777B1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194361" cy="454101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Estimated necessary preload based on stiffness requirements</a:t>
                </a:r>
              </a:p>
              <a:p>
                <a:r>
                  <a:rPr lang="en-US" dirty="0"/>
                  <a:t>Determined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required -&gt; required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𝑎𝑥𝑖𝑎𝑙</m:t>
                        </m:r>
                      </m:sub>
                    </m:sSub>
                  </m:oMath>
                </a14:m>
                <a:r>
                  <a:rPr lang="en-US" dirty="0"/>
                  <a:t>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𝑏𝑒𝑎𝑟𝑖𝑛𝑔</m:t>
                        </m:r>
                      </m:sub>
                    </m:sSub>
                  </m:oMath>
                </a14:m>
                <a:r>
                  <a:rPr lang="en-US" dirty="0"/>
                  <a:t> -&gt; required P (2.5 </a:t>
                </a:r>
                <a:r>
                  <a:rPr lang="en-US" dirty="0" err="1"/>
                  <a:t>lb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Compared to </a:t>
                </a:r>
                <a:r>
                  <a:rPr lang="en-US" dirty="0">
                    <a:hlinkClick r:id="rId3" action="ppaction://hlinkfile"/>
                  </a:rPr>
                  <a:t>similar bearings </a:t>
                </a:r>
                <a:r>
                  <a:rPr lang="en-US" dirty="0"/>
                  <a:t>for dimensions and max preload estimate (270 N)</a:t>
                </a:r>
              </a:p>
              <a:p>
                <a:endParaRPr lang="en-US" dirty="0"/>
              </a:p>
              <a:p>
                <a:r>
                  <a:rPr lang="en-US" dirty="0"/>
                  <a:t>Added aluminum tape to remove new assembly errors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Validation</a:t>
                </a:r>
              </a:p>
              <a:p>
                <a:r>
                  <a:rPr lang="en-US" dirty="0"/>
                  <a:t>Increased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673 Nm/rad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1600 Nm/rad</a:t>
                </a:r>
              </a:p>
              <a:p>
                <a:pPr lvl="1"/>
                <a:r>
                  <a:rPr lang="en-US" dirty="0"/>
                  <a:t>=&gt; 138% increase</a:t>
                </a:r>
              </a:p>
              <a:p>
                <a:r>
                  <a:rPr lang="en-US" dirty="0"/>
                  <a:t>Verified 1 mm step was accurate</a:t>
                </a:r>
              </a:p>
              <a:p>
                <a:pPr lvl="1"/>
                <a:r>
                  <a:rPr lang="en-US" dirty="0"/>
                  <a:t>0.038” measured with dial indicator on x-axis</a:t>
                </a:r>
              </a:p>
              <a:p>
                <a:r>
                  <a:rPr lang="en-US" dirty="0"/>
                  <a:t>Reduced tool tip deflection from 0.060” to 0.039” (1.52 mm to 0.99 mm) under applied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-15 N </a:t>
                </a:r>
              </a:p>
              <a:p>
                <a:pPr lvl="1">
                  <a:buFont typeface="Symbol" panose="05050102010706020507" pitchFamily="18" charset="2"/>
                  <a:buChar char="Þ"/>
                </a:pPr>
                <a:r>
                  <a:rPr lang="en-US" dirty="0"/>
                  <a:t>35% reduction in error, HTM predicted 34% reduction in error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02F7F-87CB-489C-9682-9B056777B1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194361" cy="4541010"/>
              </a:xfrm>
              <a:blipFill>
                <a:blip r:embed="rId4"/>
                <a:stretch>
                  <a:fillRect l="-818" t="-2416" b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>
            <a:extLst>
              <a:ext uri="{FF2B5EF4-FFF2-40B4-BE49-F238E27FC236}">
                <a16:creationId xmlns:a16="http://schemas.microsoft.com/office/drawing/2014/main" id="{90A1871A-5454-455C-90B9-57AB45E436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0" t="9217" r="27570" b="2166"/>
          <a:stretch/>
        </p:blipFill>
        <p:spPr>
          <a:xfrm rot="5400000">
            <a:off x="9042731" y="6019"/>
            <a:ext cx="3021938" cy="300990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261007F0-2F52-4AD4-9163-9425F2C4B8CB}"/>
              </a:ext>
            </a:extLst>
          </p:cNvPr>
          <p:cNvGrpSpPr/>
          <p:nvPr/>
        </p:nvGrpSpPr>
        <p:grpSpPr>
          <a:xfrm>
            <a:off x="9038934" y="3145296"/>
            <a:ext cx="3019714" cy="3574993"/>
            <a:chOff x="9737429" y="3867520"/>
            <a:chExt cx="2172909" cy="2625329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EFD9153-BE24-405B-AFC9-1241558CD48A}"/>
                </a:ext>
              </a:extLst>
            </p:cNvPr>
            <p:cNvGrpSpPr/>
            <p:nvPr/>
          </p:nvGrpSpPr>
          <p:grpSpPr>
            <a:xfrm>
              <a:off x="9737429" y="4366208"/>
              <a:ext cx="2172909" cy="2126641"/>
              <a:chOff x="8587359" y="3611376"/>
              <a:chExt cx="3069361" cy="3026135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9B25C99-7B97-4F23-BB33-FACF9708013C}"/>
                  </a:ext>
                </a:extLst>
              </p:cNvPr>
              <p:cNvSpPr/>
              <p:nvPr/>
            </p:nvSpPr>
            <p:spPr>
              <a:xfrm>
                <a:off x="10774266" y="52136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0ADFD6E-F239-44F9-980F-9DFA5F285D83}"/>
                  </a:ext>
                </a:extLst>
              </p:cNvPr>
              <p:cNvSpPr/>
              <p:nvPr/>
            </p:nvSpPr>
            <p:spPr>
              <a:xfrm>
                <a:off x="9250613" y="5225236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531C030-E29F-4D00-BB89-3AC59C5F3DAC}"/>
                  </a:ext>
                </a:extLst>
              </p:cNvPr>
              <p:cNvSpPr/>
              <p:nvPr/>
            </p:nvSpPr>
            <p:spPr>
              <a:xfrm>
                <a:off x="9603889" y="424214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76F01D1-D692-492F-A334-5D96072DDA89}"/>
                  </a:ext>
                </a:extLst>
              </p:cNvPr>
              <p:cNvSpPr/>
              <p:nvPr/>
            </p:nvSpPr>
            <p:spPr>
              <a:xfrm>
                <a:off x="9249165" y="4243198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300762C-9246-442D-BE39-0B6CCA5A2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20302" y="4243199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0082ADA-4D62-4C82-A539-D11EAC4FB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86975" y="4243199"/>
                <a:ext cx="333325" cy="312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CF16654-8EA8-49C9-B3BF-27596749C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975" y="4555364"/>
                <a:ext cx="0" cy="9585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08B002-E517-44E6-902B-5A0314AFFD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81204" y="5513937"/>
                <a:ext cx="333324" cy="3121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0CC2AE8-0F04-441E-A931-FE798CE90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40076" y="4243199"/>
                <a:ext cx="8019" cy="15829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78A8F3D-D26E-4673-B9BD-DE594D9C97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4531" y="5826103"/>
                <a:ext cx="21977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7B8A866-748D-493C-A01A-6373EFD34E30}"/>
                  </a:ext>
                </a:extLst>
              </p:cNvPr>
              <p:cNvSpPr/>
              <p:nvPr/>
            </p:nvSpPr>
            <p:spPr>
              <a:xfrm>
                <a:off x="9353212" y="4371723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A2C89A4-E095-4495-A962-2EA99AE473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5769" y="4753792"/>
                <a:ext cx="0" cy="1231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CED2E9F-1F4F-4FC9-97D5-C7689F479C59}"/>
                  </a:ext>
                </a:extLst>
              </p:cNvPr>
              <p:cNvSpPr/>
              <p:nvPr/>
            </p:nvSpPr>
            <p:spPr>
              <a:xfrm>
                <a:off x="9831890" y="4096983"/>
                <a:ext cx="577804" cy="25405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38F7943-9378-404E-BA34-E005B46973F3}"/>
                  </a:ext>
                </a:extLst>
              </p:cNvPr>
              <p:cNvSpPr/>
              <p:nvPr/>
            </p:nvSpPr>
            <p:spPr>
              <a:xfrm rot="16200000">
                <a:off x="9884652" y="3370183"/>
                <a:ext cx="450874" cy="100272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B04AD35-E38C-4C20-836F-3B58B6D646A8}"/>
                  </a:ext>
                </a:extLst>
              </p:cNvPr>
              <p:cNvGrpSpPr/>
              <p:nvPr/>
            </p:nvGrpSpPr>
            <p:grpSpPr>
              <a:xfrm>
                <a:off x="9247761" y="5225500"/>
                <a:ext cx="582755" cy="600877"/>
                <a:chOff x="8905354" y="3072263"/>
                <a:chExt cx="444885" cy="452137"/>
              </a:xfrm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AE9BDAE9-8336-4533-A14D-FF5DC6395E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05354" y="3072263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035D0259-A122-4BC8-806B-46087C4C5043}"/>
                    </a:ext>
                  </a:extLst>
                </p:cNvPr>
                <p:cNvGrpSpPr/>
                <p:nvPr/>
              </p:nvGrpSpPr>
              <p:grpSpPr>
                <a:xfrm rot="10800000">
                  <a:off x="9181714" y="3072263"/>
                  <a:ext cx="168525" cy="452137"/>
                  <a:chOff x="6883431" y="3116880"/>
                  <a:chExt cx="168525" cy="452137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E2B2034-84EF-412E-B48A-D21B7E60A1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116880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4592C57A-D0AD-4238-B76D-4BE50706BB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3431" y="3569017"/>
                    <a:ext cx="16852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EBE14A8-A897-4984-A744-2116852652D7}"/>
                  </a:ext>
                </a:extLst>
              </p:cNvPr>
              <p:cNvGrpSpPr/>
              <p:nvPr/>
            </p:nvGrpSpPr>
            <p:grpSpPr>
              <a:xfrm rot="10800000">
                <a:off x="10418072" y="4243199"/>
                <a:ext cx="1141627" cy="1582903"/>
                <a:chOff x="4985881" y="3036361"/>
                <a:chExt cx="871537" cy="1191075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3370260C-B703-4E27-8603-9967638A1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4754" y="3036361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A806A2EC-0D54-4933-83B2-98ABBF3A72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90287" y="3036361"/>
                  <a:ext cx="254466" cy="23489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0B8BC19B-B18F-4691-9F91-CBF35648E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0287" y="3271253"/>
                  <a:ext cx="0" cy="7212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A91C8C5D-54FD-4D7B-9B0D-620D4A4430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985881" y="3992543"/>
                  <a:ext cx="254465" cy="23489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69B95B7B-6F85-4F10-AA8A-14035FB6C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2533" y="3036361"/>
                  <a:ext cx="6122" cy="119107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93D931EE-379B-4C98-854A-8F161A33E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40348" y="4227436"/>
                  <a:ext cx="16777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83DAFF8-AEB0-4B08-8F2F-21D663535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5688893" y="3036361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A1DD9A48-1371-4C35-9DAD-5EA80451D6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18400" y="3775505"/>
                  <a:ext cx="16852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90D93E3-EC47-4CDC-8EF2-2A0AD6DF0C97}"/>
                  </a:ext>
                </a:extLst>
              </p:cNvPr>
              <p:cNvSpPr/>
              <p:nvPr/>
            </p:nvSpPr>
            <p:spPr>
              <a:xfrm>
                <a:off x="9609954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F553998-195D-4243-8471-F9A8DEF185BE}"/>
                  </a:ext>
                </a:extLst>
              </p:cNvPr>
              <p:cNvSpPr/>
              <p:nvPr/>
            </p:nvSpPr>
            <p:spPr>
              <a:xfrm>
                <a:off x="10412280" y="5820338"/>
                <a:ext cx="220562" cy="215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1AEF01C-A511-4067-8987-B480421161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7394" y="6041908"/>
                <a:ext cx="2305390" cy="57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7B6E8F0-514E-4E98-B5FB-BC5C996A7641}"/>
                  </a:ext>
                </a:extLst>
              </p:cNvPr>
              <p:cNvSpPr/>
              <p:nvPr/>
            </p:nvSpPr>
            <p:spPr>
              <a:xfrm>
                <a:off x="9255585" y="4855780"/>
                <a:ext cx="314931" cy="3623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F70EC4E-F24E-4F8A-AD8D-3B9F9989C348}"/>
                  </a:ext>
                </a:extLst>
              </p:cNvPr>
              <p:cNvSpPr/>
              <p:nvPr/>
            </p:nvSpPr>
            <p:spPr>
              <a:xfrm>
                <a:off x="10668132" y="4852676"/>
                <a:ext cx="315145" cy="3563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E7D36D5-2426-4F49-9B47-6888845F9F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62554" y="6422506"/>
                <a:ext cx="555518" cy="21500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8A08842-BA00-4BA2-AA55-0D0D0EB05A17}"/>
                  </a:ext>
                </a:extLst>
              </p:cNvPr>
              <p:cNvCxnSpPr/>
              <p:nvPr/>
            </p:nvCxnSpPr>
            <p:spPr>
              <a:xfrm flipV="1">
                <a:off x="9824551" y="6267954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CA132F9-E4FF-4616-85F6-8CBD3D5AAC94}"/>
                  </a:ext>
                </a:extLst>
              </p:cNvPr>
              <p:cNvCxnSpPr/>
              <p:nvPr/>
            </p:nvCxnSpPr>
            <p:spPr>
              <a:xfrm flipV="1">
                <a:off x="9827082" y="6113402"/>
                <a:ext cx="587556" cy="23655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9768863-FCCF-4FE6-9CB2-27601C3347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4724" y="6047671"/>
                <a:ext cx="409898" cy="1520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7959301-3A8A-4738-BC0A-60248759D2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1250" y="6044789"/>
                <a:ext cx="595611" cy="136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94974D2-52AC-4FAE-8783-F60B3B901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87359" y="4149942"/>
                <a:ext cx="512930" cy="4792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1818417-CB15-446A-ADB8-61A3C0CC9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6598" y="5455183"/>
                <a:ext cx="457703" cy="431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1D972ED-D509-46E3-98A7-3AEB60FB86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5209" y="4629229"/>
                <a:ext cx="1374" cy="82775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BC30228-6AA2-4261-A1EE-01875E0D9E15}"/>
                  </a:ext>
                </a:extLst>
              </p:cNvPr>
              <p:cNvGrpSpPr/>
              <p:nvPr/>
            </p:nvGrpSpPr>
            <p:grpSpPr>
              <a:xfrm rot="10800000">
                <a:off x="11143790" y="4184462"/>
                <a:ext cx="512930" cy="1738550"/>
                <a:chOff x="7131528" y="4535912"/>
                <a:chExt cx="512930" cy="1738550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45548F6C-AA19-4CC2-9371-D208958A2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1528" y="4535912"/>
                  <a:ext cx="512930" cy="47928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7DC14C0C-404C-4F25-AE20-C882D70BC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0752" y="5842952"/>
                  <a:ext cx="457703" cy="43151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681588E4-F925-426F-B871-01B4ADC40C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39378" y="5015199"/>
                  <a:ext cx="1374" cy="82775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AAA7CA10-BFAC-4894-9E91-BFAA0433C5F2}"/>
                  </a:ext>
                </a:extLst>
              </p:cNvPr>
              <p:cNvSpPr/>
              <p:nvPr/>
            </p:nvSpPr>
            <p:spPr>
              <a:xfrm>
                <a:off x="11087716" y="3611376"/>
                <a:ext cx="55881" cy="745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FDE5D6F-54E3-4D89-B92D-E9EF278BDA5E}"/>
                  </a:ext>
                </a:extLst>
              </p:cNvPr>
              <p:cNvSpPr/>
              <p:nvPr/>
            </p:nvSpPr>
            <p:spPr>
              <a:xfrm>
                <a:off x="10768170" y="4242589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DF990E7-4A48-4A3F-A1E8-55A72B175312}"/>
                  </a:ext>
                </a:extLst>
              </p:cNvPr>
              <p:cNvSpPr/>
              <p:nvPr/>
            </p:nvSpPr>
            <p:spPr>
              <a:xfrm>
                <a:off x="10413446" y="4243644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3E635C5-5B0B-4B8F-B2CB-13A97D8A6A47}"/>
                  </a:ext>
                </a:extLst>
              </p:cNvPr>
              <p:cNvSpPr/>
              <p:nvPr/>
            </p:nvSpPr>
            <p:spPr>
              <a:xfrm>
                <a:off x="10517493" y="4372169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C86BC76-922D-47E4-A450-8DA324985495}"/>
                  </a:ext>
                </a:extLst>
              </p:cNvPr>
              <p:cNvSpPr/>
              <p:nvPr/>
            </p:nvSpPr>
            <p:spPr>
              <a:xfrm>
                <a:off x="10419542" y="5214753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932AF0D-F392-44FD-BD44-F533AA4F7D50}"/>
                  </a:ext>
                </a:extLst>
              </p:cNvPr>
              <p:cNvSpPr/>
              <p:nvPr/>
            </p:nvSpPr>
            <p:spPr>
              <a:xfrm>
                <a:off x="10523589" y="5343278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F2A96AF-4130-458C-A2D5-0998DC9DDA23}"/>
                  </a:ext>
                </a:extLst>
              </p:cNvPr>
              <p:cNvSpPr/>
              <p:nvPr/>
            </p:nvSpPr>
            <p:spPr>
              <a:xfrm>
                <a:off x="9605337" y="5224181"/>
                <a:ext cx="218901" cy="60931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0903C07-3529-46E4-BA76-DDFBA964E664}"/>
                  </a:ext>
                </a:extLst>
              </p:cNvPr>
              <p:cNvSpPr/>
              <p:nvPr/>
            </p:nvSpPr>
            <p:spPr>
              <a:xfrm>
                <a:off x="9354660" y="5353761"/>
                <a:ext cx="362616" cy="34557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F5D0E85-094C-421F-B8A7-13818530B773}"/>
                  </a:ext>
                </a:extLst>
              </p:cNvPr>
              <p:cNvSpPr/>
              <p:nvPr/>
            </p:nvSpPr>
            <p:spPr>
              <a:xfrm rot="5400000">
                <a:off x="10436091" y="4055553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9E7EBCD2-F16E-4783-B742-8F4B9095957F}"/>
                  </a:ext>
                </a:extLst>
              </p:cNvPr>
              <p:cNvSpPr/>
              <p:nvPr/>
            </p:nvSpPr>
            <p:spPr>
              <a:xfrm rot="5400000">
                <a:off x="9640318" y="4058048"/>
                <a:ext cx="158285" cy="2471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67AC37F-42D6-4044-A29A-8F9574DD31FD}"/>
                </a:ext>
              </a:extLst>
            </p:cNvPr>
            <p:cNvGrpSpPr/>
            <p:nvPr/>
          </p:nvGrpSpPr>
          <p:grpSpPr>
            <a:xfrm>
              <a:off x="10272345" y="3867520"/>
              <a:ext cx="1633401" cy="866441"/>
              <a:chOff x="6733768" y="1263684"/>
              <a:chExt cx="1963364" cy="1627653"/>
            </a:xfrm>
          </p:grpSpPr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B175548C-90C9-413A-8007-23F366E6C1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3845" y="1823535"/>
                <a:ext cx="0" cy="432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07B48D0-1A5E-42DC-ADE4-5275AFA42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3843" y="2256034"/>
                <a:ext cx="28468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8CF3B-491F-4512-A0BB-DE3A2E355A1A}"/>
                  </a:ext>
                </a:extLst>
              </p:cNvPr>
              <p:cNvSpPr txBox="1"/>
              <p:nvPr/>
            </p:nvSpPr>
            <p:spPr>
              <a:xfrm>
                <a:off x="8027447" y="1263684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263C664-A424-44EF-8607-2FDAA9B9CB2D}"/>
                  </a:ext>
                </a:extLst>
              </p:cNvPr>
              <p:cNvSpPr txBox="1"/>
              <p:nvPr/>
            </p:nvSpPr>
            <p:spPr>
              <a:xfrm>
                <a:off x="8435876" y="1802777"/>
                <a:ext cx="261256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E44111B-A652-412A-83EB-FF77E6911AF0}"/>
                  </a:ext>
                </a:extLst>
              </p:cNvPr>
              <p:cNvSpPr txBox="1"/>
              <p:nvPr/>
            </p:nvSpPr>
            <p:spPr>
              <a:xfrm>
                <a:off x="7925664" y="2002127"/>
                <a:ext cx="261256" cy="48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7D3480F2-F2A3-4757-B35E-9DF5A6CD6E54}"/>
                  </a:ext>
                </a:extLst>
              </p:cNvPr>
              <p:cNvSpPr txBox="1"/>
              <p:nvPr/>
            </p:nvSpPr>
            <p:spPr>
              <a:xfrm>
                <a:off x="6733768" y="2381832"/>
                <a:ext cx="261256" cy="509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</a:t>
                </a:r>
              </a:p>
            </p:txBody>
          </p:sp>
        </p:grp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59F5B16-3144-449F-BD94-DF7C12DABCD0}"/>
              </a:ext>
            </a:extLst>
          </p:cNvPr>
          <p:cNvCxnSpPr>
            <a:cxnSpLocks/>
          </p:cNvCxnSpPr>
          <p:nvPr/>
        </p:nvCxnSpPr>
        <p:spPr>
          <a:xfrm>
            <a:off x="10168594" y="3979321"/>
            <a:ext cx="3574" cy="5501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23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3437</TotalTime>
  <Words>2005</Words>
  <Application>Microsoft Office PowerPoint</Application>
  <PresentationFormat>Widescreen</PresentationFormat>
  <Paragraphs>312</Paragraphs>
  <Slides>26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DengXian</vt:lpstr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2.72 Term Project Presentation</vt:lpstr>
      <vt:lpstr>Project Overview</vt:lpstr>
      <vt:lpstr>Kinematic coupling</vt:lpstr>
      <vt:lpstr>HTM</vt:lpstr>
      <vt:lpstr>Alignment Device</vt:lpstr>
      <vt:lpstr>Dynamics – Assessment &amp; Design Change</vt:lpstr>
      <vt:lpstr>Dynamics – Implementation &amp; Results</vt:lpstr>
      <vt:lpstr>Carriage Stiffness</vt:lpstr>
      <vt:lpstr>Carriage Preloading</vt:lpstr>
      <vt:lpstr>Conclusion</vt:lpstr>
      <vt:lpstr>Appendix</vt:lpstr>
      <vt:lpstr>Results</vt:lpstr>
      <vt:lpstr>Functional Requirements justification</vt:lpstr>
      <vt:lpstr>Cutting Force </vt:lpstr>
      <vt:lpstr>Overall extra</vt:lpstr>
      <vt:lpstr>HTM Errors and deflections</vt:lpstr>
      <vt:lpstr>HTM Total error estimates</vt:lpstr>
      <vt:lpstr>KC extra</vt:lpstr>
      <vt:lpstr>Carriage wave spring</vt:lpstr>
      <vt:lpstr>Carriage calcs – relate rotary stiffness about z to bearing wheel axial stiffness</vt:lpstr>
      <vt:lpstr>Preload calculation</vt:lpstr>
      <vt:lpstr>Appendix B</vt:lpstr>
      <vt:lpstr>Experiments</vt:lpstr>
      <vt:lpstr>PowerPoint Presentation</vt:lpstr>
      <vt:lpstr>HTM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Kamienski</dc:creator>
  <cp:lastModifiedBy>Emily Kamienski</cp:lastModifiedBy>
  <cp:revision>421</cp:revision>
  <dcterms:created xsi:type="dcterms:W3CDTF">2021-04-29T20:46:22Z</dcterms:created>
  <dcterms:modified xsi:type="dcterms:W3CDTF">2021-05-17T12:30:01Z</dcterms:modified>
</cp:coreProperties>
</file>